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5" r:id="rId2"/>
    <p:sldId id="310" r:id="rId3"/>
    <p:sldId id="320" r:id="rId4"/>
    <p:sldId id="321" r:id="rId5"/>
    <p:sldId id="322" r:id="rId6"/>
    <p:sldId id="311" r:id="rId7"/>
    <p:sldId id="323" r:id="rId8"/>
    <p:sldId id="324" r:id="rId9"/>
    <p:sldId id="325" r:id="rId10"/>
    <p:sldId id="313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12" r:id="rId24"/>
  </p:sldIdLst>
  <p:sldSz cx="12188825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29" autoAdjust="0"/>
  </p:normalViewPr>
  <p:slideViewPr>
    <p:cSldViewPr showGuides="1">
      <p:cViewPr varScale="1">
        <p:scale>
          <a:sx n="131" d="100"/>
          <a:sy n="131" d="100"/>
        </p:scale>
        <p:origin x="416" y="18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10/15/20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10/15/20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10/15/20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10/15/20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10/15/20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10/15/20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10/15/20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10/15/20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10/15/20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10/15/20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10/15/20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10/15/20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0413" y="2709862"/>
            <a:ext cx="89916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the Forensic Science Education Programs Accreditation Commission (FEPAC)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5334000"/>
            <a:ext cx="1280850" cy="12604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12" y="4195762"/>
            <a:ext cx="3679321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-152400"/>
            <a:ext cx="9144001" cy="1371600"/>
          </a:xfrm>
        </p:spPr>
        <p:txBody>
          <a:bodyPr/>
          <a:lstStyle/>
          <a:p>
            <a:r>
              <a:rPr lang="en-US" dirty="0"/>
              <a:t>FEPAC Commissioners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882" y="1839718"/>
            <a:ext cx="4419599" cy="4114800"/>
          </a:xfrm>
        </p:spPr>
        <p:txBody>
          <a:bodyPr/>
          <a:lstStyle/>
          <a:p>
            <a:r>
              <a:rPr lang="en-US" dirty="0"/>
              <a:t>Five forensic science educators </a:t>
            </a:r>
          </a:p>
          <a:p>
            <a:r>
              <a:rPr lang="en-US" dirty="0"/>
              <a:t>Five forensic science practitioners </a:t>
            </a:r>
          </a:p>
          <a:p>
            <a:r>
              <a:rPr lang="en-US" dirty="0"/>
              <a:t>One public member</a:t>
            </a:r>
          </a:p>
          <a:p>
            <a:r>
              <a:rPr lang="en-US" dirty="0"/>
              <a:t>Accreditation Coordinator</a:t>
            </a:r>
          </a:p>
          <a:p>
            <a:r>
              <a:rPr lang="en-US" dirty="0"/>
              <a:t>Concordance officer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5638163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12" y="5334000"/>
            <a:ext cx="2078278" cy="128587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40256" t="18427" r="32358" b="11836"/>
          <a:stretch/>
        </p:blipFill>
        <p:spPr>
          <a:xfrm>
            <a:off x="5561012" y="189167"/>
            <a:ext cx="4489362" cy="643070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109" y="5530213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932534" y="5638163"/>
            <a:ext cx="2286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ADC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Term ending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kern="0" noProof="0" dirty="0">
                <a:solidFill>
                  <a:srgbClr val="FADC00"/>
                </a:solidFill>
              </a:rPr>
              <a:t>Feb 2021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FADC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6412" y="685800"/>
            <a:ext cx="292633" cy="3048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2258" y="3744705"/>
            <a:ext cx="292633" cy="3048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6412" y="2438400"/>
            <a:ext cx="292633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Commissioners 2021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79612" y="2286000"/>
            <a:ext cx="9134391" cy="4114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Thomas </a:t>
            </a:r>
            <a:r>
              <a:rPr lang="en-US" sz="3200" dirty="0" err="1"/>
              <a:t>Brettell</a:t>
            </a:r>
            <a:r>
              <a:rPr lang="en-US" sz="3200" dirty="0"/>
              <a:t>, PhD, Cedar Crest College</a:t>
            </a:r>
          </a:p>
          <a:p>
            <a:pPr marL="0" indent="0">
              <a:buNone/>
            </a:pPr>
            <a:r>
              <a:rPr lang="en-US" sz="3200" dirty="0"/>
              <a:t>Josh </a:t>
            </a:r>
            <a:r>
              <a:rPr lang="en-US" sz="3200" dirty="0" err="1"/>
              <a:t>Brunty</a:t>
            </a:r>
            <a:r>
              <a:rPr lang="en-US" sz="3200" dirty="0"/>
              <a:t>, MS, Marshall University</a:t>
            </a:r>
          </a:p>
          <a:p>
            <a:pPr marL="0" indent="0">
              <a:buNone/>
            </a:pPr>
            <a:r>
              <a:rPr lang="en-US" sz="3200" dirty="0"/>
              <a:t>Lynn Schneeweis, Massachusetts State Police Lab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5638163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525" y="5148263"/>
            <a:ext cx="2078278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Duties of Commissioners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513012" y="2035649"/>
            <a:ext cx="9134391" cy="4114801"/>
          </a:xfrm>
        </p:spPr>
        <p:txBody>
          <a:bodyPr>
            <a:normAutofit/>
          </a:bodyPr>
          <a:lstStyle/>
          <a:p>
            <a:r>
              <a:rPr lang="en-US" dirty="0"/>
              <a:t>Review and update policies and procedures,</a:t>
            </a:r>
          </a:p>
          <a:p>
            <a:r>
              <a:rPr lang="en-US" dirty="0"/>
              <a:t>Review and update standards,</a:t>
            </a:r>
          </a:p>
          <a:p>
            <a:r>
              <a:rPr lang="en-US" dirty="0"/>
              <a:t>Evaluate applications for accreditation,</a:t>
            </a:r>
          </a:p>
          <a:p>
            <a:r>
              <a:rPr lang="en-US" dirty="0"/>
              <a:t>Appoint site-visit teams,</a:t>
            </a:r>
          </a:p>
          <a:p>
            <a:r>
              <a:rPr lang="en-US" dirty="0"/>
              <a:t>Evaluate self-study reports and site team reports,</a:t>
            </a:r>
          </a:p>
          <a:p>
            <a:r>
              <a:rPr lang="en-US" dirty="0"/>
              <a:t>Vote on accreditation status for applicants.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5638163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199" y="5191125"/>
            <a:ext cx="2078278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1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2114" y="-253531"/>
            <a:ext cx="10515602" cy="1371600"/>
          </a:xfrm>
        </p:spPr>
        <p:txBody>
          <a:bodyPr/>
          <a:lstStyle/>
          <a:p>
            <a:r>
              <a:rPr lang="en-US" dirty="0"/>
              <a:t>How do you become a Commissioner for FEPAC?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132012" y="1295400"/>
            <a:ext cx="10760238" cy="4778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Qualifications for academician:</a:t>
            </a:r>
          </a:p>
          <a:p>
            <a:r>
              <a:rPr lang="en-US" sz="2200" dirty="0"/>
              <a:t>Faculty member or administrator from a FEPAC accredited program</a:t>
            </a:r>
          </a:p>
          <a:p>
            <a:r>
              <a:rPr lang="en-US" sz="2200" dirty="0"/>
              <a:t>Member or Fellow of AAFS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Qualifications for practitioner:</a:t>
            </a:r>
          </a:p>
          <a:p>
            <a:r>
              <a:rPr lang="en-US" sz="2200" dirty="0"/>
              <a:t>Desirable to have one or more of the following:</a:t>
            </a:r>
          </a:p>
          <a:p>
            <a:r>
              <a:rPr lang="en-US" sz="2200" dirty="0"/>
              <a:t>Forensic laboratory experience, hiring, training</a:t>
            </a:r>
          </a:p>
          <a:p>
            <a:r>
              <a:rPr lang="en-US" sz="2200" dirty="0"/>
              <a:t>ASCLD membership</a:t>
            </a:r>
          </a:p>
          <a:p>
            <a:r>
              <a:rPr lang="en-US" sz="2200" dirty="0"/>
              <a:t>Service to AAFS or other forensic organizations</a:t>
            </a:r>
          </a:p>
          <a:p>
            <a:r>
              <a:rPr lang="en-US" sz="2200" dirty="0"/>
              <a:t>FEPAC on-site evaluator experience</a:t>
            </a:r>
          </a:p>
          <a:p>
            <a:r>
              <a:rPr lang="en-US" sz="2200" dirty="0"/>
              <a:t>Member or Fellow of AAFS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5638163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12" y="5343524"/>
            <a:ext cx="2078278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4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0812" y="304800"/>
            <a:ext cx="10363202" cy="1371600"/>
          </a:xfrm>
        </p:spPr>
        <p:txBody>
          <a:bodyPr/>
          <a:lstStyle/>
          <a:p>
            <a:r>
              <a:rPr lang="en-US" dirty="0"/>
              <a:t>How do you become a Commissioner for FEPAC?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132012" y="2035649"/>
            <a:ext cx="9134391" cy="4114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FEPAC solicits nominations for vacancies to the Commission from relevant constituencies to include ASCLD, members and fellows of AAFS, regional forensic science organizations and others.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Letter stating qualifications submitted to the Accreditation Coordinator.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5638163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35" y="5272087"/>
            <a:ext cx="2078278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0812" y="304800"/>
            <a:ext cx="10363202" cy="1371600"/>
          </a:xfrm>
        </p:spPr>
        <p:txBody>
          <a:bodyPr/>
          <a:lstStyle/>
          <a:p>
            <a:r>
              <a:rPr lang="en-US" dirty="0"/>
              <a:t>Accreditation Coordinator for FEPAC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08212" y="2090736"/>
            <a:ext cx="9667791" cy="45720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/>
              <a:t>The Accreditation Coordinator serves as an active consultant in support of the work of the Commission and as a liaison to the AAFS Board of Directors and staff.</a:t>
            </a:r>
          </a:p>
          <a:p>
            <a:pPr marL="0" indent="0">
              <a:buNone/>
            </a:pPr>
            <a:r>
              <a:rPr lang="en-US" sz="3200" dirty="0"/>
              <a:t>Nancy J. Jackson </a:t>
            </a:r>
            <a:br>
              <a:rPr lang="en-US" sz="3200" dirty="0"/>
            </a:br>
            <a:r>
              <a:rPr lang="en-US" sz="3200" dirty="0"/>
              <a:t>Accreditation Coordinator</a:t>
            </a:r>
            <a:br>
              <a:rPr lang="en-US" sz="3200" dirty="0"/>
            </a:br>
            <a:r>
              <a:rPr lang="en-US" sz="3200" dirty="0"/>
              <a:t>American Academy of Forensic Sciences </a:t>
            </a:r>
            <a:br>
              <a:rPr lang="en-US" sz="3200" dirty="0"/>
            </a:br>
            <a:r>
              <a:rPr lang="en-US" sz="3200" dirty="0"/>
              <a:t>410 North 21st Street </a:t>
            </a:r>
            <a:br>
              <a:rPr lang="en-US" sz="3200" dirty="0"/>
            </a:br>
            <a:r>
              <a:rPr lang="en-US" sz="3200" dirty="0"/>
              <a:t>Colorado Springs, CO  80904-2798 </a:t>
            </a:r>
            <a:br>
              <a:rPr lang="en-US" sz="3200" dirty="0"/>
            </a:br>
            <a:r>
              <a:rPr lang="en-US" sz="3200" dirty="0"/>
              <a:t>(719) 636-1100 </a:t>
            </a:r>
            <a:br>
              <a:rPr lang="en-US" sz="3200" dirty="0"/>
            </a:br>
            <a:r>
              <a:rPr lang="en-US" sz="3200" dirty="0"/>
              <a:t>(719) 636-1993 (fax) </a:t>
            </a:r>
            <a:br>
              <a:rPr lang="en-US" sz="3200" dirty="0"/>
            </a:br>
            <a:r>
              <a:rPr lang="en-US" sz="3200" dirty="0"/>
              <a:t>njackson@aafs.org  </a:t>
            </a:r>
            <a:br>
              <a:rPr lang="en-US" sz="3200" dirty="0"/>
            </a:b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5638163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35" y="5267325"/>
            <a:ext cx="2078278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8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-152400"/>
            <a:ext cx="9144001" cy="1371600"/>
          </a:xfrm>
        </p:spPr>
        <p:txBody>
          <a:bodyPr/>
          <a:lstStyle/>
          <a:p>
            <a:r>
              <a:rPr lang="en-US" dirty="0"/>
              <a:t>Other items related to Commissioners found in the Policies and Procedures Manual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3412" y="1545665"/>
            <a:ext cx="5715000" cy="4114800"/>
          </a:xfrm>
        </p:spPr>
        <p:txBody>
          <a:bodyPr>
            <a:noAutofit/>
          </a:bodyPr>
          <a:lstStyle/>
          <a:p>
            <a:r>
              <a:rPr lang="en-US" sz="2800" dirty="0"/>
              <a:t>Selecting Chair of the Commission</a:t>
            </a:r>
          </a:p>
          <a:p>
            <a:r>
              <a:rPr lang="en-US" sz="2800" dirty="0"/>
              <a:t>Terms of Office</a:t>
            </a:r>
          </a:p>
          <a:p>
            <a:r>
              <a:rPr lang="en-US" sz="2800" dirty="0"/>
              <a:t>Vacancies</a:t>
            </a:r>
          </a:p>
          <a:p>
            <a:r>
              <a:rPr lang="en-US" sz="2800" dirty="0"/>
              <a:t>Meetings</a:t>
            </a:r>
          </a:p>
          <a:p>
            <a:r>
              <a:rPr lang="en-US" sz="2800" dirty="0"/>
              <a:t>Attendance</a:t>
            </a:r>
          </a:p>
          <a:p>
            <a:r>
              <a:rPr lang="en-US" sz="2800" dirty="0"/>
              <a:t>Quorum</a:t>
            </a:r>
          </a:p>
          <a:p>
            <a:r>
              <a:rPr lang="en-US" sz="2800" dirty="0"/>
              <a:t>Fiscal Policies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5638163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12" y="5334000"/>
            <a:ext cx="2078278" cy="128587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304212" y="1066800"/>
            <a:ext cx="2854302" cy="414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2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88091" y="-583075"/>
            <a:ext cx="9144001" cy="1371600"/>
          </a:xfrm>
        </p:spPr>
        <p:txBody>
          <a:bodyPr/>
          <a:lstStyle/>
          <a:p>
            <a:r>
              <a:rPr lang="en-US" dirty="0"/>
              <a:t>Policies and Procedures Manual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983" y="5540850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88" y="5410200"/>
            <a:ext cx="2078278" cy="128587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94494" y="685800"/>
            <a:ext cx="863759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3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788" y="-304800"/>
            <a:ext cx="9144001" cy="1371600"/>
          </a:xfrm>
        </p:spPr>
        <p:txBody>
          <a:bodyPr/>
          <a:lstStyle/>
          <a:p>
            <a:r>
              <a:rPr lang="en-US" dirty="0"/>
              <a:t>Policies and Procedures Manual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8112" y="1599950"/>
            <a:ext cx="6629399" cy="432173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3000" dirty="0"/>
              <a:t>Accreditation Commission policies</a:t>
            </a:r>
          </a:p>
          <a:p>
            <a:pPr>
              <a:defRPr/>
            </a:pPr>
            <a:r>
              <a:rPr lang="en-US" sz="3000" dirty="0"/>
              <a:t>Accreditation Process</a:t>
            </a:r>
          </a:p>
          <a:p>
            <a:pPr>
              <a:defRPr/>
            </a:pPr>
            <a:r>
              <a:rPr lang="en-US" sz="3000" dirty="0"/>
              <a:t>Operating Policies and Procedures</a:t>
            </a:r>
          </a:p>
          <a:p>
            <a:pPr marL="231775" lvl="1" indent="0">
              <a:buNone/>
              <a:defRPr/>
            </a:pPr>
            <a:r>
              <a:rPr lang="en-US" sz="2600" dirty="0"/>
              <a:t>- Appeal process</a:t>
            </a:r>
          </a:p>
          <a:p>
            <a:pPr marL="231775" lvl="1" indent="0">
              <a:buNone/>
              <a:defRPr/>
            </a:pPr>
            <a:r>
              <a:rPr lang="en-US" sz="2600" dirty="0"/>
              <a:t>- Complaints</a:t>
            </a:r>
          </a:p>
          <a:p>
            <a:pPr marL="231775" lvl="1" indent="0">
              <a:buNone/>
              <a:defRPr/>
            </a:pPr>
            <a:r>
              <a:rPr lang="en-US" sz="2600" dirty="0"/>
              <a:t>- Confidentiality</a:t>
            </a:r>
          </a:p>
          <a:p>
            <a:pPr marL="231775" lvl="1" indent="0">
              <a:buNone/>
              <a:defRPr/>
            </a:pPr>
            <a:r>
              <a:rPr lang="en-US" sz="2600" dirty="0"/>
              <a:t>- Conflict of interest</a:t>
            </a:r>
          </a:p>
          <a:p>
            <a:pPr marL="231775" lvl="1" indent="0">
              <a:buNone/>
              <a:defRPr/>
            </a:pPr>
            <a:r>
              <a:rPr lang="en-US" sz="2600" dirty="0"/>
              <a:t>- Revision of standards</a:t>
            </a:r>
          </a:p>
          <a:p>
            <a:pPr marL="231775" lvl="1" indent="0">
              <a:buNone/>
              <a:defRPr/>
            </a:pPr>
            <a:r>
              <a:rPr lang="en-US" sz="2600" dirty="0"/>
              <a:t> - Forms</a:t>
            </a:r>
          </a:p>
          <a:p>
            <a:pPr marL="231775" lvl="1" indent="0">
              <a:buNone/>
              <a:defRPr/>
            </a:pPr>
            <a:r>
              <a:rPr lang="en-US" sz="2600" dirty="0"/>
              <a:t>- Dues and fees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5638163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12" y="5334000"/>
            <a:ext cx="2078278" cy="128587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260170" y="381000"/>
            <a:ext cx="3288484" cy="47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1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5612" y="-685800"/>
            <a:ext cx="9144001" cy="1371600"/>
          </a:xfrm>
        </p:spPr>
        <p:txBody>
          <a:bodyPr/>
          <a:lstStyle/>
          <a:p>
            <a:r>
              <a:rPr lang="en-US" altLang="en-US" dirty="0"/>
              <a:t>FEPAC Standards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810" y="5540850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88" y="5410200"/>
            <a:ext cx="2078278" cy="1285875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C73045-2B8F-4153-99EE-0634B29E0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96791" y="669463"/>
            <a:ext cx="8347718" cy="602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Today’s Training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513012" y="2035649"/>
            <a:ext cx="9134391" cy="41148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After this training, participants will: </a:t>
            </a:r>
          </a:p>
          <a:p>
            <a:r>
              <a:rPr lang="en-US" dirty="0"/>
              <a:t>Be familiar with the organization of FEPAC</a:t>
            </a:r>
          </a:p>
          <a:p>
            <a:r>
              <a:rPr lang="en-US" dirty="0"/>
              <a:t>Have a broad overview of the accreditation process</a:t>
            </a:r>
          </a:p>
          <a:p>
            <a:r>
              <a:rPr lang="en-US" dirty="0"/>
              <a:t>Know where to find policies, procedures, and forms</a:t>
            </a:r>
          </a:p>
          <a:p>
            <a:r>
              <a:rPr lang="en-US" dirty="0"/>
              <a:t>Know dates for various submission deadlines</a:t>
            </a:r>
          </a:p>
          <a:p>
            <a:r>
              <a:rPr lang="en-US" dirty="0"/>
              <a:t>How to prepare the initial application</a:t>
            </a:r>
          </a:p>
          <a:p>
            <a:r>
              <a:rPr lang="en-US" dirty="0"/>
              <a:t>How to prepare the self-study report</a:t>
            </a:r>
          </a:p>
          <a:p>
            <a:r>
              <a:rPr lang="en-US" dirty="0"/>
              <a:t>Become familiar with the On-Site Evaluator role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5638163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084" y="4995225"/>
            <a:ext cx="2078278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5612" y="-685800"/>
            <a:ext cx="9144001" cy="1371600"/>
          </a:xfrm>
        </p:spPr>
        <p:txBody>
          <a:bodyPr/>
          <a:lstStyle/>
          <a:p>
            <a:r>
              <a:rPr lang="en-US" altLang="en-US" dirty="0"/>
              <a:t>FEPAC Standards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987" y="5410200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88" y="5410200"/>
            <a:ext cx="2078278" cy="128587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6157E6-5A26-4C18-9BA9-4E8C07FEA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89038" y="666750"/>
            <a:ext cx="8396788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788" y="-304800"/>
            <a:ext cx="9144001" cy="1371600"/>
          </a:xfrm>
        </p:spPr>
        <p:txBody>
          <a:bodyPr/>
          <a:lstStyle/>
          <a:p>
            <a:r>
              <a:rPr lang="en-US" dirty="0"/>
              <a:t>FEPAC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7280" y="1447800"/>
            <a:ext cx="6848332" cy="432173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altLang="en-US" sz="3200" dirty="0"/>
              <a:t>3.0 General Standards for all programs</a:t>
            </a:r>
          </a:p>
          <a:p>
            <a:pPr marL="0" indent="0">
              <a:buFontTx/>
              <a:buNone/>
            </a:pPr>
            <a:endParaRPr lang="en-US" altLang="en-US" sz="3200" dirty="0"/>
          </a:p>
          <a:p>
            <a:pPr marL="0" indent="0">
              <a:buFontTx/>
              <a:buNone/>
            </a:pPr>
            <a:r>
              <a:rPr lang="en-US" altLang="en-US" sz="3200" dirty="0"/>
              <a:t>4.0 Undergraduate Program Standards</a:t>
            </a:r>
          </a:p>
          <a:p>
            <a:pPr marL="0" indent="0">
              <a:buFontTx/>
              <a:buNone/>
            </a:pPr>
            <a:endParaRPr lang="en-US" altLang="en-US" sz="3200" dirty="0"/>
          </a:p>
          <a:p>
            <a:pPr marL="0" indent="0">
              <a:buFontTx/>
              <a:buNone/>
            </a:pPr>
            <a:r>
              <a:rPr lang="en-US" altLang="en-US" sz="3200" dirty="0"/>
              <a:t>5.0 Graduate Program Standards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5638163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12" y="5334000"/>
            <a:ext cx="2078278" cy="128587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770C20A-E42B-4B28-9FCC-ECFE0F0758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25781" t="12952" r="35156" b="6175"/>
          <a:stretch/>
        </p:blipFill>
        <p:spPr>
          <a:xfrm>
            <a:off x="7999412" y="410940"/>
            <a:ext cx="3810000" cy="443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9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30284" y="-685800"/>
            <a:ext cx="10363202" cy="1371600"/>
          </a:xfrm>
        </p:spPr>
        <p:txBody>
          <a:bodyPr/>
          <a:lstStyle/>
          <a:p>
            <a:r>
              <a:rPr lang="en-US" dirty="0"/>
              <a:t>How do Standards change?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674812" y="816451"/>
            <a:ext cx="9591592" cy="55843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/>
              <a:t>PPM 4.11 Review of Standards</a:t>
            </a:r>
          </a:p>
          <a:p>
            <a:pPr marL="0" indent="0">
              <a:buNone/>
            </a:pPr>
            <a:r>
              <a:rPr lang="en-US" sz="3200" dirty="0"/>
              <a:t>	FEPAC review standards each year</a:t>
            </a:r>
          </a:p>
          <a:p>
            <a:pPr marL="0" indent="0">
              <a:buNone/>
            </a:pPr>
            <a:r>
              <a:rPr lang="en-US" sz="3200" dirty="0"/>
              <a:t>	FEPAC surveys programs and evaluators</a:t>
            </a:r>
          </a:p>
          <a:p>
            <a:pPr marL="0" indent="0">
              <a:buNone/>
            </a:pPr>
            <a:r>
              <a:rPr lang="en-US" sz="3200" dirty="0"/>
              <a:t>	FEPAC conducts extensive 5-year review of standards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PPM 4.12 Revision of Standards</a:t>
            </a:r>
          </a:p>
          <a:p>
            <a:pPr marL="0" indent="0">
              <a:buNone/>
            </a:pPr>
            <a:r>
              <a:rPr lang="en-US" sz="3200" dirty="0"/>
              <a:t>	FEPAC determines a need to make changes</a:t>
            </a:r>
          </a:p>
          <a:p>
            <a:pPr marL="0" indent="0">
              <a:buNone/>
            </a:pPr>
            <a:r>
              <a:rPr lang="en-US" sz="3200" dirty="0"/>
              <a:t>	FEPAC Commission may form task force</a:t>
            </a:r>
          </a:p>
          <a:p>
            <a:pPr marL="0" indent="0">
              <a:buNone/>
            </a:pPr>
            <a:r>
              <a:rPr lang="en-US" sz="3200" dirty="0"/>
              <a:t>	FEPAC provides notice: “Call for Comments”</a:t>
            </a:r>
          </a:p>
          <a:p>
            <a:pPr marL="0" indent="0">
              <a:buNone/>
            </a:pPr>
            <a:r>
              <a:rPr lang="en-US" sz="3200" dirty="0"/>
              <a:t>	FEPAC finalizes changes and publishes new standards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868" y="4605337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91" y="5245577"/>
            <a:ext cx="2078278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6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01611" y="723900"/>
            <a:ext cx="9144001" cy="1371600"/>
          </a:xfrm>
        </p:spPr>
        <p:txBody>
          <a:bodyPr/>
          <a:lstStyle/>
          <a:p>
            <a:r>
              <a:rPr lang="en-US" dirty="0"/>
              <a:t>FEPAC Accreditation Timeline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144938"/>
            <a:ext cx="1041153" cy="10245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88" y="5431949"/>
            <a:ext cx="2078278" cy="1285875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23CDB8-D456-4549-94AE-91595BDEA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6983" t="12304" r="34603" b="5379"/>
          <a:stretch/>
        </p:blipFill>
        <p:spPr>
          <a:xfrm>
            <a:off x="6475412" y="247650"/>
            <a:ext cx="5278684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the Training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513012" y="2035649"/>
            <a:ext cx="9134391" cy="41148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Module 1	What to know about FEPAC</a:t>
            </a:r>
          </a:p>
          <a:p>
            <a:r>
              <a:rPr lang="en-US" dirty="0"/>
              <a:t>Module 2	Application</a:t>
            </a:r>
          </a:p>
          <a:p>
            <a:r>
              <a:rPr lang="en-US" dirty="0"/>
              <a:t>Module 3 	Self-study Standard 3.0 – General for all programs</a:t>
            </a:r>
          </a:p>
          <a:p>
            <a:r>
              <a:rPr lang="en-US" dirty="0"/>
              <a:t>Module 4	Self-study Standard 4.0 – Undergraduate programs</a:t>
            </a:r>
          </a:p>
          <a:p>
            <a:r>
              <a:rPr lang="en-US" dirty="0"/>
              <a:t>Module 5	Self-study Standard 5.0 – Graduate programs</a:t>
            </a:r>
          </a:p>
          <a:p>
            <a:r>
              <a:rPr lang="en-US" dirty="0"/>
              <a:t>Module 6	Accreditation decisions and categories, appeal 			process, annual report, substantive changes, post-			visit survey</a:t>
            </a:r>
          </a:p>
          <a:p>
            <a:r>
              <a:rPr lang="en-US" dirty="0"/>
              <a:t>Module 7	FEPAC on-site evaluator training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5638163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13" y="5338762"/>
            <a:ext cx="2078278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4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1: What to know about FEPAC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513012" y="2035649"/>
            <a:ext cx="9134391" cy="41148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Mission statement</a:t>
            </a:r>
          </a:p>
          <a:p>
            <a:r>
              <a:rPr lang="en-US" dirty="0"/>
              <a:t>Website</a:t>
            </a:r>
          </a:p>
          <a:p>
            <a:r>
              <a:rPr lang="en-US" dirty="0"/>
              <a:t>Commission composition and qualifications</a:t>
            </a:r>
          </a:p>
          <a:p>
            <a:r>
              <a:rPr lang="en-US" dirty="0"/>
              <a:t>The role of the FEPAC Commissioners</a:t>
            </a:r>
          </a:p>
          <a:p>
            <a:r>
              <a:rPr lang="en-US" dirty="0"/>
              <a:t>FEPAC policies and procedures (PPM)</a:t>
            </a:r>
          </a:p>
          <a:p>
            <a:r>
              <a:rPr lang="en-US" dirty="0"/>
              <a:t>FEPAC standards</a:t>
            </a:r>
          </a:p>
          <a:p>
            <a:r>
              <a:rPr lang="en-US" dirty="0"/>
              <a:t>Timeline</a:t>
            </a:r>
          </a:p>
          <a:p>
            <a:r>
              <a:rPr lang="en-US" dirty="0"/>
              <a:t>How do changes to standards and PPM occur?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5638163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35" y="5353049"/>
            <a:ext cx="2078278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2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FEPAC Mission Statement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79612" y="2286000"/>
            <a:ext cx="9134391" cy="4114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mission of FEPAC is to maintain and enhance the quality of forensic science education through a formal evaluation and accreditation system for college-level academic programs that lead to a baccalaureate or graduate degree.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5638163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35" y="5362575"/>
            <a:ext cx="2078278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0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52779" y="-304800"/>
            <a:ext cx="9144001" cy="1371600"/>
          </a:xfrm>
        </p:spPr>
        <p:txBody>
          <a:bodyPr/>
          <a:lstStyle/>
          <a:p>
            <a:r>
              <a:rPr lang="en-US" dirty="0"/>
              <a:t>FEPAC Website - Homepage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205" y="5540850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88" y="5410200"/>
            <a:ext cx="2078278" cy="128587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89212" y="1059366"/>
            <a:ext cx="8524876" cy="559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88091" y="-583075"/>
            <a:ext cx="9144001" cy="1371600"/>
          </a:xfrm>
        </p:spPr>
        <p:txBody>
          <a:bodyPr/>
          <a:lstStyle/>
          <a:p>
            <a:r>
              <a:rPr lang="en-US" dirty="0"/>
              <a:t>FEPAC Website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637" y="5410200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88" y="5410200"/>
            <a:ext cx="2078278" cy="128587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154D5B-C4DC-4284-806F-BA0A7913B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4841" t="10972" r="18547" b="7448"/>
          <a:stretch/>
        </p:blipFill>
        <p:spPr>
          <a:xfrm>
            <a:off x="2269799" y="788525"/>
            <a:ext cx="7964130" cy="548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DB99A8-CA69-44CC-9969-CF66791603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012" y="817100"/>
            <a:ext cx="4413887" cy="34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4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88091" y="-583075"/>
            <a:ext cx="9144001" cy="1371600"/>
          </a:xfrm>
        </p:spPr>
        <p:txBody>
          <a:bodyPr/>
          <a:lstStyle/>
          <a:p>
            <a:r>
              <a:rPr lang="en-US" dirty="0"/>
              <a:t>FEPAC Website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454" y="5540850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88" y="5410200"/>
            <a:ext cx="2078278" cy="128587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65412" y="808969"/>
            <a:ext cx="781175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5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88091" y="-583075"/>
            <a:ext cx="9144001" cy="1371600"/>
          </a:xfrm>
        </p:spPr>
        <p:txBody>
          <a:bodyPr/>
          <a:lstStyle/>
          <a:p>
            <a:r>
              <a:rPr lang="en-US" dirty="0"/>
              <a:t>FEPAC Website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092" y="5479635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88" y="5410200"/>
            <a:ext cx="2078278" cy="128587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84412" y="713009"/>
            <a:ext cx="9254624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4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190</TotalTime>
  <Words>669</Words>
  <Application>Microsoft Macintosh PowerPoint</Application>
  <PresentationFormat>Custom</PresentationFormat>
  <Paragraphs>110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Corbel</vt:lpstr>
      <vt:lpstr>Times New Roman</vt:lpstr>
      <vt:lpstr>Digital Blue Tunnel 16x9</vt:lpstr>
      <vt:lpstr>Introduction to the Forensic Science Education Programs Accreditation Commission (FEPAC)</vt:lpstr>
      <vt:lpstr>Purpose of Today’s Training</vt:lpstr>
      <vt:lpstr>Organization of the Training</vt:lpstr>
      <vt:lpstr>Module 1: What to know about FEPAC</vt:lpstr>
      <vt:lpstr>FEPAC Mission Statement</vt:lpstr>
      <vt:lpstr>FEPAC Website - Homepage</vt:lpstr>
      <vt:lpstr>FEPAC Website</vt:lpstr>
      <vt:lpstr>FEPAC Website</vt:lpstr>
      <vt:lpstr>FEPAC Website</vt:lpstr>
      <vt:lpstr>FEPAC Commissioners</vt:lpstr>
      <vt:lpstr>New Commissioners 2021</vt:lpstr>
      <vt:lpstr>Duties of Commissioners</vt:lpstr>
      <vt:lpstr>How do you become a Commissioner for FEPAC?</vt:lpstr>
      <vt:lpstr>How do you become a Commissioner for FEPAC?</vt:lpstr>
      <vt:lpstr>Accreditation Coordinator for FEPAC</vt:lpstr>
      <vt:lpstr>Other items related to Commissioners found in the Policies and Procedures Manual</vt:lpstr>
      <vt:lpstr>Policies and Procedures Manual</vt:lpstr>
      <vt:lpstr>Policies and Procedures Manual</vt:lpstr>
      <vt:lpstr>FEPAC Standards</vt:lpstr>
      <vt:lpstr>FEPAC Standards</vt:lpstr>
      <vt:lpstr>FEPAC Standards</vt:lpstr>
      <vt:lpstr>How do Standards change?</vt:lpstr>
      <vt:lpstr>FEPAC Accreditation 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Kathy Howard</dc:creator>
  <cp:lastModifiedBy>Nancy Jackson</cp:lastModifiedBy>
  <cp:revision>16</cp:revision>
  <dcterms:created xsi:type="dcterms:W3CDTF">2020-08-18T15:35:43Z</dcterms:created>
  <dcterms:modified xsi:type="dcterms:W3CDTF">2020-10-15T15:59:43Z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