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5" r:id="rId2"/>
    <p:sldId id="310" r:id="rId3"/>
    <p:sldId id="320" r:id="rId4"/>
    <p:sldId id="321" r:id="rId5"/>
    <p:sldId id="322" r:id="rId6"/>
    <p:sldId id="311" r:id="rId7"/>
    <p:sldId id="323" r:id="rId8"/>
    <p:sldId id="324" r:id="rId9"/>
    <p:sldId id="325" r:id="rId10"/>
    <p:sldId id="313" r:id="rId11"/>
    <p:sldId id="326" r:id="rId12"/>
    <p:sldId id="327" r:id="rId13"/>
    <p:sldId id="328" r:id="rId14"/>
    <p:sldId id="329" r:id="rId15"/>
  </p:sldIdLst>
  <p:sldSz cx="12188825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 autoAdjust="0"/>
    <p:restoredTop sz="94629" autoAdjust="0"/>
  </p:normalViewPr>
  <p:slideViewPr>
    <p:cSldViewPr showGuides="1">
      <p:cViewPr varScale="1">
        <p:scale>
          <a:sx n="92" d="100"/>
          <a:sy n="92" d="100"/>
        </p:scale>
        <p:origin x="176" y="32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10/28/20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10/28/20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10/28/20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10/28/20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399" y="263546"/>
            <a:ext cx="4724400" cy="4116346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  <a:t>Module 2</a:t>
            </a:r>
            <a:b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4000" dirty="0">
                <a:latin typeface="Corbel" panose="020B0503020204020204" pitchFamily="34" charset="0"/>
                <a:cs typeface="Times New Roman" panose="02020603050405020304" pitchFamily="18" charset="0"/>
              </a:rPr>
              <a:t>Process to become accredited using the Accreditation Timeline</a:t>
            </a:r>
            <a:b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3200">
                <a:latin typeface="Corbel" panose="020B0503020204020204" pitchFamily="34" charset="0"/>
                <a:cs typeface="Times New Roman" panose="02020603050405020304" pitchFamily="18" charset="0"/>
              </a:rPr>
            </a:br>
            <a:b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Corbel" panose="020B0503020204020204" pitchFamily="34" charset="0"/>
                <a:cs typeface="Times New Roman" panose="02020603050405020304" pitchFamily="18" charset="0"/>
              </a:rPr>
              <a:t>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5334000"/>
            <a:ext cx="1280850" cy="1260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4987216"/>
            <a:ext cx="2817813" cy="174344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3C6E8E0-2CBD-A747-B95F-4631F208E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1984" r="29709" b="3827"/>
          <a:stretch>
            <a:fillRect/>
          </a:stretch>
        </p:blipFill>
        <p:spPr bwMode="auto">
          <a:xfrm>
            <a:off x="5103812" y="242469"/>
            <a:ext cx="44958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-152400"/>
            <a:ext cx="6096001" cy="10273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Application (undergraduate)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2" y="1219200"/>
            <a:ext cx="11049000" cy="577133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rgbClr val="FFC000"/>
                </a:solidFill>
                <a:ea typeface="Times New Roman" panose="02020603050405020304" pitchFamily="18" charset="0"/>
              </a:rPr>
              <a:t>4.2. SPECIFIC EMPHASIS TRACKS CURRICULAR REQUIREMENTS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1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rgbClr val="00B050"/>
                </a:solidFill>
                <a:ea typeface="Times New Roman" panose="02020603050405020304" pitchFamily="18" charset="0"/>
              </a:rPr>
              <a:t>4.2.1 Criminalistics</a:t>
            </a:r>
            <a:r>
              <a:rPr lang="en-US" sz="9600" dirty="0">
                <a:ea typeface="Times New Roman" panose="02020603050405020304" pitchFamily="18" charset="0"/>
              </a:rPr>
              <a:t> Programs with no concentrations or tracks complete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74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rgbClr val="00B050"/>
                </a:solidFill>
                <a:ea typeface="Times New Roman" panose="02020603050405020304" pitchFamily="18" charset="0"/>
              </a:rPr>
              <a:t>4.2.2 Biology</a:t>
            </a:r>
            <a:r>
              <a:rPr lang="en-US" sz="9600" dirty="0">
                <a:ea typeface="Times New Roman" panose="02020603050405020304" pitchFamily="18" charset="0"/>
              </a:rPr>
              <a:t> Programs with concentration, track, or emphasis in Biology complete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1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rgbClr val="00B050"/>
                </a:solidFill>
                <a:ea typeface="Times New Roman" panose="02020603050405020304" pitchFamily="18" charset="0"/>
              </a:rPr>
              <a:t>4.2.3 Chemistry</a:t>
            </a:r>
            <a:r>
              <a:rPr lang="en-US" sz="9600" dirty="0">
                <a:ea typeface="Times New Roman" panose="02020603050405020304" pitchFamily="18" charset="0"/>
              </a:rPr>
              <a:t> Programs with concentration, track, or emphasis in Chemistry complete 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100" dirty="0">
              <a:ea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b="1" dirty="0">
                <a:solidFill>
                  <a:srgbClr val="00B050"/>
                </a:solidFill>
                <a:ea typeface="Times New Roman" panose="02020603050405020304" pitchFamily="18" charset="0"/>
              </a:rPr>
              <a:t>4.2.4 Digital Evidence</a:t>
            </a:r>
            <a:r>
              <a:rPr lang="en-US" sz="9600" dirty="0">
                <a:ea typeface="Times New Roman" panose="02020603050405020304" pitchFamily="18" charset="0"/>
              </a:rPr>
              <a:t> Programs with concentration, track, or emphasis in Digital Evidence complete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5100" dirty="0"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5100" dirty="0">
                <a:ea typeface="Times New Roman" panose="02020603050405020304" pitchFamily="18" charset="0"/>
              </a:rPr>
              <a:t> 		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dirty="0">
                <a:solidFill>
                  <a:srgbClr val="FFC000"/>
                </a:solidFill>
                <a:ea typeface="Times New Roman" panose="02020603050405020304" pitchFamily="18" charset="0"/>
              </a:rPr>
              <a:t>A program with more than one concentration</a:t>
            </a:r>
          </a:p>
          <a:p>
            <a:pPr marL="0" indent="0" algn="ctr">
              <a:lnSpc>
                <a:spcPct val="44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dirty="0">
                <a:solidFill>
                  <a:srgbClr val="FFC000"/>
                </a:solidFill>
                <a:ea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9600" dirty="0">
                <a:solidFill>
                  <a:srgbClr val="FFC000"/>
                </a:solidFill>
                <a:ea typeface="Times New Roman" panose="02020603050405020304" pitchFamily="18" charset="0"/>
              </a:rPr>
              <a:t>should complete all sections that are appropriate.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34000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Application (graduate)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03212" y="1523362"/>
            <a:ext cx="11734800" cy="51393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ea typeface="Times New Roman" panose="02020603050405020304" pitchFamily="18" charset="0"/>
              </a:rPr>
              <a:t>5.2 CURRICULUM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a typeface="Times New Roman" panose="02020603050405020304" pitchFamily="18" charset="0"/>
              </a:rPr>
              <a:t>Programs should complete the following section(s) that are applicable: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3200" dirty="0">
                <a:ea typeface="Times New Roman" panose="02020603050405020304" pitchFamily="18" charset="0"/>
              </a:rPr>
              <a:t>5.2.2 Forensic science programs with an emphasis in </a:t>
            </a:r>
            <a:r>
              <a:rPr lang="en-US" sz="3200" b="1" dirty="0">
                <a:solidFill>
                  <a:srgbClr val="92D050"/>
                </a:solidFill>
                <a:ea typeface="Times New Roman" panose="02020603050405020304" pitchFamily="18" charset="0"/>
              </a:rPr>
              <a:t>biology</a:t>
            </a:r>
            <a:r>
              <a:rPr lang="en-US" sz="3200" dirty="0">
                <a:ea typeface="Times New Roman" panose="02020603050405020304" pitchFamily="18" charset="0"/>
              </a:rPr>
              <a:t> and/or </a:t>
            </a:r>
            <a:r>
              <a:rPr lang="en-US" sz="3200" b="1" dirty="0">
                <a:solidFill>
                  <a:srgbClr val="92D050"/>
                </a:solidFill>
                <a:ea typeface="Times New Roman" panose="02020603050405020304" pitchFamily="18" charset="0"/>
              </a:rPr>
              <a:t>chemistry</a:t>
            </a:r>
            <a:r>
              <a:rPr lang="en-US" sz="3200" dirty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en-US" sz="3200" dirty="0">
                <a:ea typeface="Times New Roman" panose="02020603050405020304" pitchFamily="18" charset="0"/>
              </a:rPr>
              <a:t>5.2.3 Forensic science programs with an emphasis in </a:t>
            </a:r>
            <a:r>
              <a:rPr lang="en-US" sz="3200" b="1" dirty="0">
                <a:solidFill>
                  <a:srgbClr val="92D050"/>
                </a:solidFill>
                <a:ea typeface="Times New Roman" panose="02020603050405020304" pitchFamily="18" charset="0"/>
              </a:rPr>
              <a:t>digital evidence</a:t>
            </a:r>
            <a:r>
              <a:rPr lang="en-US" sz="3200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525" y="5148263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8012" y="533399"/>
            <a:ext cx="4724400" cy="5334001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  <a:defRPr/>
            </a:pPr>
            <a:r>
              <a:rPr lang="en-US" dirty="0">
                <a:solidFill>
                  <a:srgbClr val="FFC000"/>
                </a:solidFill>
              </a:rPr>
              <a:t>Curricula for Graduate and Undergraduate Programs will be examined in more detail in</a:t>
            </a:r>
            <a:r>
              <a:rPr lang="en-US" dirty="0"/>
              <a:t> Module 3: Preparation of the Self-Study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What does FEPAC do with the initial application?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12" y="23457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5715000"/>
            <a:ext cx="1676400" cy="103722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480E7CE7-4AB0-7C46-BD70-C5383C15F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1984" r="29709" b="3827"/>
          <a:stretch>
            <a:fillRect/>
          </a:stretch>
        </p:blipFill>
        <p:spPr bwMode="auto">
          <a:xfrm>
            <a:off x="5484812" y="234573"/>
            <a:ext cx="5334000" cy="6388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71F9FC-BEDA-1940-93A1-A7DD2382EEF5}"/>
              </a:ext>
            </a:extLst>
          </p:cNvPr>
          <p:cNvCxnSpPr/>
          <p:nvPr/>
        </p:nvCxnSpPr>
        <p:spPr>
          <a:xfrm flipV="1">
            <a:off x="4494212" y="1905000"/>
            <a:ext cx="1447800" cy="2133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1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0812" y="254727"/>
            <a:ext cx="4965824" cy="4763567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en-US" sz="3100" dirty="0">
                <a:solidFill>
                  <a:srgbClr val="FFC000"/>
                </a:solidFill>
              </a:rPr>
              <a:t>Application is reviewed by Commission and makes determination for eligibility.</a:t>
            </a:r>
            <a:br>
              <a:rPr lang="en-US" sz="3100" dirty="0"/>
            </a:br>
            <a:br>
              <a:rPr lang="en-US" sz="3100" dirty="0"/>
            </a:br>
            <a:r>
              <a:rPr lang="en-US" sz="2700" dirty="0"/>
              <a:t>Potential Conflict of Interest considered by Commissioners prior to vote.</a:t>
            </a:r>
            <a:br>
              <a:rPr lang="en-US" sz="2700" dirty="0"/>
            </a:br>
            <a:br>
              <a:rPr lang="en-US" sz="3100" dirty="0"/>
            </a:br>
            <a:r>
              <a:rPr lang="en-US" sz="3100" dirty="0">
                <a:solidFill>
                  <a:srgbClr val="FFC000"/>
                </a:solidFill>
              </a:rPr>
              <a:t>Program notified by May 1. If accepted, Program begins Self-Study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5343524"/>
            <a:ext cx="2078278" cy="128587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342A51E-AA64-2042-9253-6C81EE12B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1984" r="29709" b="3827"/>
          <a:stretch>
            <a:fillRect/>
          </a:stretch>
        </p:blipFill>
        <p:spPr bwMode="auto">
          <a:xfrm>
            <a:off x="5637212" y="254727"/>
            <a:ext cx="44958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72F070-0F8F-1F40-96FC-B64087D0C2EF}"/>
              </a:ext>
            </a:extLst>
          </p:cNvPr>
          <p:cNvCxnSpPr>
            <a:cxnSpLocks/>
          </p:cNvCxnSpPr>
          <p:nvPr/>
        </p:nvCxnSpPr>
        <p:spPr>
          <a:xfrm flipV="1">
            <a:off x="4570412" y="2133600"/>
            <a:ext cx="1471063" cy="1295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7012" y="381000"/>
            <a:ext cx="5084523" cy="4572000"/>
          </a:xfrm>
        </p:spPr>
        <p:txBody>
          <a:bodyPr>
            <a:normAutofit fontScale="90000"/>
          </a:bodyPr>
          <a:lstStyle/>
          <a:p>
            <a:pPr marL="0" indent="0">
              <a:defRPr/>
            </a:pPr>
            <a:r>
              <a:rPr lang="en-US" sz="3100" dirty="0">
                <a:solidFill>
                  <a:srgbClr val="FFC000"/>
                </a:solidFill>
              </a:rPr>
              <a:t>Commission selects On-site Evaluator Team (Academician and Practitioner) and Commissioner Administrative Team (Academician and Practitioner).</a:t>
            </a:r>
            <a:br>
              <a:rPr lang="en-US" dirty="0"/>
            </a:br>
            <a:br>
              <a:rPr lang="en-US" dirty="0">
                <a:solidFill>
                  <a:schemeClr val="accent5"/>
                </a:solidFill>
              </a:rPr>
            </a:br>
            <a:r>
              <a:rPr lang="en-US" sz="2700" dirty="0"/>
              <a:t>Conflict of Interest reviewed by On-site Team, Administrative Team, and Program prior to final selection of team members.</a:t>
            </a:r>
            <a:br>
              <a:rPr lang="en-US" sz="2700" dirty="0"/>
            </a:b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580" y="5534501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5191125"/>
            <a:ext cx="2078278" cy="1285875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971F074-CEB0-6A49-A81A-762F63A53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3" t="11984" r="29709" b="3827"/>
          <a:stretch>
            <a:fillRect/>
          </a:stretch>
        </p:blipFill>
        <p:spPr bwMode="auto">
          <a:xfrm>
            <a:off x="5713412" y="300037"/>
            <a:ext cx="4953000" cy="633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735CFD-D8A8-FE40-B494-182EE70EBA88}"/>
              </a:ext>
            </a:extLst>
          </p:cNvPr>
          <p:cNvCxnSpPr/>
          <p:nvPr/>
        </p:nvCxnSpPr>
        <p:spPr>
          <a:xfrm>
            <a:off x="4943740" y="2057400"/>
            <a:ext cx="114300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5613" y="304800"/>
            <a:ext cx="6553200" cy="1371600"/>
          </a:xfrm>
        </p:spPr>
        <p:txBody>
          <a:bodyPr/>
          <a:lstStyle/>
          <a:p>
            <a:r>
              <a:rPr lang="en-US" dirty="0"/>
              <a:t>Call for submission of the</a:t>
            </a:r>
            <a:br>
              <a:rPr lang="en-US" dirty="0"/>
            </a:br>
            <a:r>
              <a:rPr lang="en-US" dirty="0"/>
              <a:t>    Application for Accreditation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3" y="2084221"/>
            <a:ext cx="3167540" cy="3200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Typically* 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Electronic form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Completed on-line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/>
              <a:t>$1,500 non-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600" dirty="0"/>
              <a:t>Refundable fee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12" y="304800"/>
            <a:ext cx="2078278" cy="1285875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D44280B-F757-664E-9BAD-208EA0ECD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9" t="11029" r="16675" b="4689"/>
          <a:stretch>
            <a:fillRect/>
          </a:stretch>
        </p:blipFill>
        <p:spPr bwMode="auto">
          <a:xfrm>
            <a:off x="4570412" y="1752600"/>
            <a:ext cx="5754688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5B44D4-1CD1-C741-AF7F-6F3B0D0909A1}"/>
              </a:ext>
            </a:extLst>
          </p:cNvPr>
          <p:cNvSpPr txBox="1"/>
          <p:nvPr/>
        </p:nvSpPr>
        <p:spPr>
          <a:xfrm>
            <a:off x="2039383" y="6270733"/>
            <a:ext cx="708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*2021 applications will be paper as FEPAC is transitioning its on-line service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79671-3875-8948-80C0-89806B90E601}"/>
              </a:ext>
            </a:extLst>
          </p:cNvPr>
          <p:cNvSpPr/>
          <p:nvPr/>
        </p:nvSpPr>
        <p:spPr>
          <a:xfrm>
            <a:off x="5642454" y="5209824"/>
            <a:ext cx="327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March 1 deadline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015989" y="336231"/>
            <a:ext cx="388620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</a:t>
            </a:r>
            <a:br>
              <a:rPr lang="en-US" dirty="0"/>
            </a:br>
            <a:br>
              <a:rPr lang="en-US" sz="2000" dirty="0"/>
            </a:br>
            <a:r>
              <a:rPr lang="en-US" sz="3100" dirty="0"/>
              <a:t>Date of first graduates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932612" y="2035649"/>
            <a:ext cx="4714791" cy="4114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C000"/>
                </a:solidFill>
              </a:rPr>
              <a:t>Standard 3.1 Eligibility</a:t>
            </a:r>
          </a:p>
          <a:p>
            <a:r>
              <a:rPr lang="en-US" dirty="0"/>
              <a:t>Regionally accredited</a:t>
            </a:r>
          </a:p>
          <a:p>
            <a:r>
              <a:rPr lang="en-US" dirty="0"/>
              <a:t>Bachelor’s degree in Forensic Science, Digital Forensics or Concentration</a:t>
            </a:r>
          </a:p>
          <a:p>
            <a:r>
              <a:rPr lang="en-US" dirty="0"/>
              <a:t>Graduated at least two classes before application submitted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3" y="5338762"/>
            <a:ext cx="2078278" cy="1285875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15B5033A-54AE-E645-9AFE-31E155922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3" t="25610" r="37932" b="3659"/>
          <a:stretch>
            <a:fillRect/>
          </a:stretch>
        </p:blipFill>
        <p:spPr bwMode="auto">
          <a:xfrm>
            <a:off x="1917700" y="482600"/>
            <a:ext cx="4257675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75367B-7668-264B-87B5-A51C40F8B2D7}"/>
              </a:ext>
            </a:extLst>
          </p:cNvPr>
          <p:cNvCxnSpPr>
            <a:cxnSpLocks/>
          </p:cNvCxnSpPr>
          <p:nvPr/>
        </p:nvCxnSpPr>
        <p:spPr>
          <a:xfrm flipH="1">
            <a:off x="5256214" y="1707831"/>
            <a:ext cx="1904998" cy="23682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4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37212" y="378664"/>
            <a:ext cx="4495800" cy="1730849"/>
          </a:xfrm>
        </p:spPr>
        <p:txBody>
          <a:bodyPr>
            <a:normAutofit fontScale="90000"/>
          </a:bodyPr>
          <a:lstStyle/>
          <a:p>
            <a:r>
              <a:rPr lang="en-US" dirty="0"/>
              <a:t>Application</a:t>
            </a:r>
            <a:br>
              <a:rPr lang="en-US" dirty="0"/>
            </a:br>
            <a:br>
              <a:rPr lang="en-US" sz="2000" dirty="0"/>
            </a:br>
            <a:r>
              <a:rPr lang="en-US" dirty="0"/>
              <a:t>	</a:t>
            </a:r>
            <a:r>
              <a:rPr lang="en-US" sz="3100" dirty="0"/>
              <a:t>Faculty CV’s will also</a:t>
            </a:r>
            <a:br>
              <a:rPr lang="en-US" sz="3100" dirty="0"/>
            </a:br>
            <a:r>
              <a:rPr lang="en-US" sz="3100" dirty="0"/>
              <a:t>	be included with list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647110" y="2335558"/>
            <a:ext cx="5057651" cy="4114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C000"/>
                </a:solidFill>
              </a:rPr>
              <a:t>Standard 3.5 Faculty</a:t>
            </a:r>
          </a:p>
          <a:p>
            <a:r>
              <a:rPr lang="en-US" sz="2600" dirty="0"/>
              <a:t>Include any faculty who teach a forensic science course designed for the program</a:t>
            </a:r>
          </a:p>
          <a:p>
            <a:r>
              <a:rPr lang="en-US" sz="2600" dirty="0"/>
              <a:t>Distributed over major disciplines of the program</a:t>
            </a:r>
          </a:p>
          <a:p>
            <a:r>
              <a:rPr lang="en-US" sz="2600" dirty="0"/>
              <a:t>Experience an education </a:t>
            </a:r>
            <a:r>
              <a:rPr lang="en-US" sz="2600" u="sng" dirty="0"/>
              <a:t>&gt;</a:t>
            </a:r>
            <a:r>
              <a:rPr lang="en-US" sz="2600" dirty="0"/>
              <a:t>50 full-time faculty with doctoral degree</a:t>
            </a:r>
          </a:p>
          <a:p>
            <a:r>
              <a:rPr lang="en-US" sz="2600" u="sng" dirty="0"/>
              <a:t>&gt;</a:t>
            </a:r>
            <a:r>
              <a:rPr lang="en-US" sz="2600" dirty="0"/>
              <a:t>50% credit hours in forensic science taught by full-time</a:t>
            </a:r>
            <a:endParaRPr lang="en-US" sz="2600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438765"/>
            <a:ext cx="2078278" cy="12858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8B148D6-FB4E-ED49-9AF7-8092820E3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26744" r="37692" b="4651"/>
          <a:stretch>
            <a:fillRect/>
          </a:stretch>
        </p:blipFill>
        <p:spPr bwMode="auto">
          <a:xfrm>
            <a:off x="1539634" y="1006114"/>
            <a:ext cx="4191000" cy="56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35088-DBD3-1D4F-906A-85FE89A22111}"/>
              </a:ext>
            </a:extLst>
          </p:cNvPr>
          <p:cNvCxnSpPr>
            <a:cxnSpLocks/>
          </p:cNvCxnSpPr>
          <p:nvPr/>
        </p:nvCxnSpPr>
        <p:spPr>
          <a:xfrm flipH="1">
            <a:off x="5087703" y="1600200"/>
            <a:ext cx="1370489" cy="801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7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3-year review of program submissions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79612" y="2286000"/>
            <a:ext cx="7827723" cy="4114801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sz="3200" dirty="0"/>
              <a:t>Our focus throughout today’s training will be on those standards most often in non-compliance based on a review of submissions in the past three-years.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5638163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335" y="5362575"/>
            <a:ext cx="2078278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42791" y="164102"/>
            <a:ext cx="9293633" cy="137160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FFC000"/>
                </a:solidFill>
              </a:rPr>
              <a:t>Part 2 of Application and Standard 3.5 Faculty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sz="2700" dirty="0">
                <a:solidFill>
                  <a:srgbClr val="FFC000"/>
                </a:solidFill>
              </a:rPr>
              <a:t>(examples from the 3-year review of applications and self-studies)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205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05E90-9340-CF41-8883-FF5A89B7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216" y="2181224"/>
            <a:ext cx="9134391" cy="312420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  <a:defRPr/>
            </a:pPr>
            <a:r>
              <a:rPr lang="en-US" sz="2800" dirty="0"/>
              <a:t>A forensic chemistry program with only chemistry faculty (</a:t>
            </a:r>
            <a:r>
              <a:rPr lang="en-US" sz="2800" b="1" dirty="0">
                <a:solidFill>
                  <a:srgbClr val="FFC000"/>
                </a:solidFill>
              </a:rPr>
              <a:t>Core topics</a:t>
            </a:r>
            <a:r>
              <a:rPr lang="en-US" sz="2800" b="1" dirty="0"/>
              <a:t> </a:t>
            </a:r>
            <a:r>
              <a:rPr lang="en-US" sz="2800" dirty="0"/>
              <a:t>not addressed in law, courtroom testimony, evidence collection, etc. from Standard 4.1)</a:t>
            </a:r>
          </a:p>
          <a:p>
            <a:pPr>
              <a:lnSpc>
                <a:spcPct val="140000"/>
              </a:lnSpc>
              <a:defRPr/>
            </a:pPr>
            <a:r>
              <a:rPr lang="en-US" sz="2800" dirty="0"/>
              <a:t>Three full-time faculty or fewer (at risk for </a:t>
            </a:r>
            <a:r>
              <a:rPr lang="en-US" sz="2800" u="sng" dirty="0"/>
              <a:t>&gt;</a:t>
            </a:r>
            <a:r>
              <a:rPr lang="en-US" sz="2800" dirty="0"/>
              <a:t>50% credit hours taught by adjunct faculty from Standard 3.5)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2" y="291464"/>
            <a:ext cx="9302834" cy="105727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Par 2 of Application and Standard 3.5 Faculty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6" y="563880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92" y="177165"/>
            <a:ext cx="2078278" cy="128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80BBE-F433-C049-8017-D7BD8DD52A4E}"/>
              </a:ext>
            </a:extLst>
          </p:cNvPr>
          <p:cNvSpPr txBox="1"/>
          <p:nvPr/>
        </p:nvSpPr>
        <p:spPr>
          <a:xfrm>
            <a:off x="573129" y="1069423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List should not contain faculty other than those that teach </a:t>
            </a:r>
            <a:r>
              <a:rPr lang="en-US" sz="2800" u="sng" dirty="0"/>
              <a:t>forensic science courses </a:t>
            </a:r>
            <a:r>
              <a:rPr lang="en-US" sz="2800" dirty="0"/>
              <a:t>designed for the program; however, the faculty may not be assigned to the forensic science department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77F4C-04C3-DC40-8671-3988133AC4E0}"/>
              </a:ext>
            </a:extLst>
          </p:cNvPr>
          <p:cNvSpPr txBox="1"/>
          <p:nvPr/>
        </p:nvSpPr>
        <p:spPr>
          <a:xfrm>
            <a:off x="1674812" y="3304313"/>
            <a:ext cx="9714722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00B050"/>
                </a:solidFill>
              </a:rPr>
              <a:t>To include or not to include (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  <a:r>
              <a:rPr lang="en-US" sz="2400" b="1" dirty="0">
                <a:solidFill>
                  <a:srgbClr val="00B050"/>
                </a:solidFill>
              </a:rPr>
              <a:t>) faculty who teach: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Organic Chemistry – not a forensic science course although required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Statistics - not a forensic science course although required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Forensic Microscopy – designed for forensic science program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Molecular Biology –biology course designed for FS program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/>
              <a:t>Computer Programming – not a forensic science course although required </a:t>
            </a:r>
            <a:r>
              <a:rPr lang="en-US" sz="2400" b="1" dirty="0">
                <a:solidFill>
                  <a:srgbClr val="C0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9124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583474" y="83570"/>
            <a:ext cx="2438400" cy="137160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r>
              <a:rPr lang="en-US" dirty="0">
                <a:solidFill>
                  <a:srgbClr val="FFC000"/>
                </a:solidFill>
              </a:rPr>
              <a:t>Application</a:t>
            </a:r>
            <a:br>
              <a:rPr lang="en-US" dirty="0"/>
            </a:br>
            <a:r>
              <a:rPr lang="en-US" sz="2800" dirty="0"/>
              <a:t>Core Topics*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454" y="5540850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DA90CC-AF47-7146-BE94-99CDAA53DDA2}"/>
              </a:ext>
            </a:extLst>
          </p:cNvPr>
          <p:cNvSpPr txBox="1"/>
          <p:nvPr/>
        </p:nvSpPr>
        <p:spPr>
          <a:xfrm>
            <a:off x="8456612" y="1694813"/>
            <a:ext cx="307353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Standard 4.1a Forensic Science Professional Practice Topics</a:t>
            </a:r>
          </a:p>
          <a:p>
            <a:endParaRPr lang="en-US" sz="2400" dirty="0"/>
          </a:p>
          <a:p>
            <a:r>
              <a:rPr lang="en-US" sz="2000" dirty="0"/>
              <a:t>Courtroom Testimony</a:t>
            </a:r>
          </a:p>
          <a:p>
            <a:r>
              <a:rPr lang="en-US" sz="2000" dirty="0"/>
              <a:t>Intro Law</a:t>
            </a:r>
          </a:p>
          <a:p>
            <a:r>
              <a:rPr lang="en-US" sz="2000" dirty="0"/>
              <a:t>Q&amp;A</a:t>
            </a:r>
          </a:p>
          <a:p>
            <a:r>
              <a:rPr lang="en-US" sz="2000" dirty="0"/>
              <a:t>Ethics</a:t>
            </a:r>
          </a:p>
          <a:p>
            <a:r>
              <a:rPr lang="en-US" sz="2000" dirty="0"/>
              <a:t>Professional Practice</a:t>
            </a:r>
          </a:p>
          <a:p>
            <a:r>
              <a:rPr lang="en-US" sz="2000" dirty="0"/>
              <a:t>Evidence Identification, Collection &amp; Processing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BA0977-29CE-DC4F-B43C-CD866D03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31395" r="33333" b="13954"/>
          <a:stretch>
            <a:fillRect/>
          </a:stretch>
        </p:blipFill>
        <p:spPr bwMode="auto">
          <a:xfrm>
            <a:off x="1446212" y="198937"/>
            <a:ext cx="6683236" cy="534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B0C985-2073-0149-A17F-4BB0D586828F}"/>
              </a:ext>
            </a:extLst>
          </p:cNvPr>
          <p:cNvCxnSpPr>
            <a:cxnSpLocks/>
          </p:cNvCxnSpPr>
          <p:nvPr/>
        </p:nvCxnSpPr>
        <p:spPr>
          <a:xfrm flipH="1">
            <a:off x="7440474" y="1199786"/>
            <a:ext cx="1143000" cy="617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6F575C-5FD1-0A4E-94AF-09560C95FE2C}"/>
              </a:ext>
            </a:extLst>
          </p:cNvPr>
          <p:cNvSpPr txBox="1"/>
          <p:nvPr/>
        </p:nvSpPr>
        <p:spPr>
          <a:xfrm>
            <a:off x="2132012" y="5773963"/>
            <a:ext cx="6902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*Multiple class meetings and modalities such as lectures, labs; </a:t>
            </a:r>
            <a:r>
              <a:rPr lang="en-US" u="sng" dirty="0"/>
              <a:t>found in</a:t>
            </a:r>
          </a:p>
          <a:p>
            <a:r>
              <a:rPr lang="en-US" u="sng" dirty="0"/>
              <a:t>Syllabus</a:t>
            </a:r>
            <a:r>
              <a:rPr lang="en-US" dirty="0"/>
              <a:t>; student mastery assessed and documented.</a:t>
            </a:r>
          </a:p>
        </p:txBody>
      </p:sp>
    </p:spTree>
    <p:extLst>
      <p:ext uri="{BB962C8B-B14F-4D97-AF65-F5344CB8AC3E}">
        <p14:creationId xmlns:p14="http://schemas.microsoft.com/office/powerpoint/2010/main" val="355075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46951" y="161924"/>
            <a:ext cx="9144001" cy="10667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Part 3 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dirty="0">
                <a:solidFill>
                  <a:srgbClr val="FFC000"/>
                </a:solidFill>
              </a:rPr>
              <a:t>Forensic Science Professional Practice Topics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092" y="5479635"/>
            <a:ext cx="1041153" cy="102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788" y="5410200"/>
            <a:ext cx="2078278" cy="1285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281CE-B32A-F34F-A014-91D687297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 t="17094" r="31570" b="35612"/>
          <a:stretch>
            <a:fillRect/>
          </a:stretch>
        </p:blipFill>
        <p:spPr bwMode="auto">
          <a:xfrm>
            <a:off x="2000490" y="1228723"/>
            <a:ext cx="8751298" cy="52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45AFD1-851F-704C-A7B5-C4CFFC68329F}"/>
              </a:ext>
            </a:extLst>
          </p:cNvPr>
          <p:cNvSpPr txBox="1"/>
          <p:nvPr/>
        </p:nvSpPr>
        <p:spPr>
          <a:xfrm>
            <a:off x="2665412" y="5978859"/>
            <a:ext cx="752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</a:rPr>
              <a:t>Syllabus reviewed for topics found in objectives and/or weekly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7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401</TotalTime>
  <Words>657</Words>
  <Application>Microsoft Macintosh PowerPoint</Application>
  <PresentationFormat>Custom</PresentationFormat>
  <Paragraphs>71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Corbel</vt:lpstr>
      <vt:lpstr>Symbol</vt:lpstr>
      <vt:lpstr>Digital Blue Tunnel 16x9</vt:lpstr>
      <vt:lpstr>   Module 2  Process to become accredited using the Accreditation Timeline    Application</vt:lpstr>
      <vt:lpstr>Call for submission of the     Application for Accreditation</vt:lpstr>
      <vt:lpstr>Application  Date of first graduates</vt:lpstr>
      <vt:lpstr>Application   Faculty CV’s will also  be included with list</vt:lpstr>
      <vt:lpstr>3-year review of program submissions</vt:lpstr>
      <vt:lpstr>Part 2 of Application and Standard 3.5 Faculty (examples from the 3-year review of applications and self-studies)</vt:lpstr>
      <vt:lpstr>Par 2 of Application and Standard 3.5 Faculty </vt:lpstr>
      <vt:lpstr>Application Core Topics*</vt:lpstr>
      <vt:lpstr>Part 3  Forensic Science Professional Practice Topics</vt:lpstr>
      <vt:lpstr>Application (undergraduate)</vt:lpstr>
      <vt:lpstr>Application (graduate)</vt:lpstr>
      <vt:lpstr>Curricula for Graduate and Undergraduate Programs will be examined in more detail in Module 3: Preparation of the Self-Study  What does FEPAC do with the initial application? </vt:lpstr>
      <vt:lpstr>Application is reviewed by Commission and makes determination for eligibility.  Potential Conflict of Interest considered by Commissioners prior to vote.  Program notified by May 1. If accepted, Program begins Self-Study </vt:lpstr>
      <vt:lpstr>Commission selects On-site Evaluator Team (Academician and Practitioner) and Commissioner Administrative Team (Academician and Practitioner).  Conflict of Interest reviewed by On-site Team, Administrative Team, and Program prior to final selection of team members.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Kathy Howard</dc:creator>
  <cp:lastModifiedBy>Nancy Jackson</cp:lastModifiedBy>
  <cp:revision>37</cp:revision>
  <dcterms:created xsi:type="dcterms:W3CDTF">2020-08-18T15:35:43Z</dcterms:created>
  <dcterms:modified xsi:type="dcterms:W3CDTF">2020-10-28T20:54:14Z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