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65" r:id="rId2"/>
    <p:sldId id="310" r:id="rId3"/>
    <p:sldId id="320" r:id="rId4"/>
    <p:sldId id="321" r:id="rId5"/>
    <p:sldId id="322" r:id="rId6"/>
    <p:sldId id="311" r:id="rId7"/>
    <p:sldId id="323" r:id="rId8"/>
    <p:sldId id="324" r:id="rId9"/>
    <p:sldId id="325" r:id="rId10"/>
    <p:sldId id="313" r:id="rId11"/>
    <p:sldId id="326" r:id="rId12"/>
    <p:sldId id="327" r:id="rId13"/>
    <p:sldId id="328" r:id="rId14"/>
    <p:sldId id="332" r:id="rId15"/>
    <p:sldId id="329" r:id="rId16"/>
    <p:sldId id="333" r:id="rId17"/>
    <p:sldId id="334" r:id="rId18"/>
    <p:sldId id="335" r:id="rId19"/>
    <p:sldId id="336" r:id="rId20"/>
    <p:sldId id="337" r:id="rId21"/>
    <p:sldId id="338" r:id="rId22"/>
    <p:sldId id="339" r:id="rId23"/>
    <p:sldId id="340" r:id="rId24"/>
  </p:sldIdLst>
  <p:sldSz cx="12188825"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94629" autoAdjust="0"/>
  </p:normalViewPr>
  <p:slideViewPr>
    <p:cSldViewPr showGuides="1">
      <p:cViewPr varScale="1">
        <p:scale>
          <a:sx n="129" d="100"/>
          <a:sy n="129" d="100"/>
        </p:scale>
        <p:origin x="240" y="24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11/18/20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11/18/20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11/18/20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11/18/20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11/18/20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11/18/20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11/18/20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11/18/20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11/18/20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11/18/20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11/18/20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11/18/20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11/18/20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399" y="263546"/>
            <a:ext cx="4724400" cy="4116346"/>
          </a:xfrm>
        </p:spPr>
        <p:txBody>
          <a:bodyPr>
            <a:normAutofit fontScale="90000"/>
          </a:bodyPr>
          <a:lstStyle/>
          <a:p>
            <a:br>
              <a:rPr lang="en-US" sz="4000" dirty="0">
                <a:latin typeface="Corbel" panose="020B0503020204020204" pitchFamily="34" charset="0"/>
                <a:cs typeface="Times New Roman" panose="02020603050405020304" pitchFamily="18" charset="0"/>
              </a:rPr>
            </a:br>
            <a:br>
              <a:rPr lang="en-US" sz="4000" dirty="0">
                <a:latin typeface="Corbel" panose="020B0503020204020204" pitchFamily="34" charset="0"/>
                <a:cs typeface="Times New Roman" panose="02020603050405020304" pitchFamily="18" charset="0"/>
              </a:rPr>
            </a:br>
            <a:br>
              <a:rPr lang="en-US" sz="4000" dirty="0">
                <a:latin typeface="Corbel" panose="020B0503020204020204" pitchFamily="34" charset="0"/>
                <a:cs typeface="Times New Roman" panose="02020603050405020304" pitchFamily="18" charset="0"/>
              </a:rPr>
            </a:br>
            <a:r>
              <a:rPr lang="en-US" sz="4000" dirty="0">
                <a:latin typeface="Corbel" panose="020B0503020204020204" pitchFamily="34" charset="0"/>
                <a:cs typeface="Times New Roman" panose="02020603050405020304" pitchFamily="18" charset="0"/>
              </a:rPr>
              <a:t>Module 3</a:t>
            </a:r>
            <a:br>
              <a:rPr lang="en-US" sz="4000" dirty="0">
                <a:latin typeface="Corbel" panose="020B0503020204020204" pitchFamily="34" charset="0"/>
                <a:cs typeface="Times New Roman" panose="02020603050405020304" pitchFamily="18" charset="0"/>
              </a:rPr>
            </a:br>
            <a:br>
              <a:rPr lang="en-US" sz="4000" dirty="0">
                <a:latin typeface="Corbel" panose="020B0503020204020204" pitchFamily="34" charset="0"/>
                <a:cs typeface="Times New Roman" panose="02020603050405020304" pitchFamily="18" charset="0"/>
              </a:rPr>
            </a:br>
            <a:r>
              <a:rPr lang="en-US" sz="3100" dirty="0">
                <a:latin typeface="Corbel" panose="020B0503020204020204" pitchFamily="34" charset="0"/>
                <a:cs typeface="Times New Roman" panose="02020603050405020304" pitchFamily="18" charset="0"/>
              </a:rPr>
              <a:t>Preparation of the Self-Study and submission (Standard 3.0)</a:t>
            </a:r>
            <a:br>
              <a:rPr lang="en-US" sz="3100" dirty="0">
                <a:latin typeface="Corbel" panose="020B0503020204020204" pitchFamily="34" charset="0"/>
                <a:cs typeface="Times New Roman" panose="02020603050405020304" pitchFamily="18" charset="0"/>
              </a:rPr>
            </a:br>
            <a:br>
              <a:rPr lang="en-US" sz="3100" dirty="0">
                <a:latin typeface="Corbel" panose="020B0503020204020204" pitchFamily="34" charset="0"/>
                <a:cs typeface="Times New Roman" panose="02020603050405020304" pitchFamily="18" charset="0"/>
              </a:rPr>
            </a:br>
            <a:br>
              <a:rPr lang="en-US" sz="3100" dirty="0">
                <a:latin typeface="Corbel" panose="020B0503020204020204" pitchFamily="34" charset="0"/>
                <a:cs typeface="Times New Roman" panose="02020603050405020304" pitchFamily="18" charset="0"/>
              </a:rPr>
            </a:br>
            <a:r>
              <a:rPr lang="en-US" sz="3100" dirty="0">
                <a:solidFill>
                  <a:srgbClr val="FFC000"/>
                </a:solidFill>
                <a:latin typeface="Corbel" panose="020B0503020204020204" pitchFamily="34" charset="0"/>
                <a:cs typeface="Times New Roman" panose="02020603050405020304" pitchFamily="18" charset="0"/>
              </a:rPr>
              <a:t>May 1 (Notification)</a:t>
            </a:r>
            <a:br>
              <a:rPr lang="en-US" sz="3100" dirty="0">
                <a:solidFill>
                  <a:srgbClr val="FFC000"/>
                </a:solidFill>
                <a:latin typeface="Corbel" panose="020B0503020204020204" pitchFamily="34" charset="0"/>
                <a:cs typeface="Times New Roman" panose="02020603050405020304" pitchFamily="18" charset="0"/>
              </a:rPr>
            </a:br>
            <a:r>
              <a:rPr lang="en-US" sz="3100" dirty="0">
                <a:solidFill>
                  <a:srgbClr val="FFC000"/>
                </a:solidFill>
                <a:latin typeface="Corbel" panose="020B0503020204020204" pitchFamily="34" charset="0"/>
                <a:cs typeface="Times New Roman" panose="02020603050405020304" pitchFamily="18" charset="0"/>
              </a:rPr>
              <a:t>July 15 (Submission)</a:t>
            </a:r>
            <a:br>
              <a:rPr lang="en-US" sz="3200" dirty="0">
                <a:solidFill>
                  <a:srgbClr val="FFC000"/>
                </a:solidFill>
                <a:latin typeface="Corbel" panose="020B0503020204020204" pitchFamily="34" charset="0"/>
                <a:cs typeface="Times New Roman" panose="02020603050405020304" pitchFamily="18" charset="0"/>
              </a:rPr>
            </a:br>
            <a:r>
              <a:rPr lang="en-US" sz="3200" dirty="0">
                <a:latin typeface="Corbel" panose="020B0503020204020204" pitchFamily="34" charset="0"/>
                <a:cs typeface="Times New Roman" panose="02020603050405020304" pitchFamily="18" charset="0"/>
              </a:rPr>
              <a:t>     $2,000 fee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12" y="5334000"/>
            <a:ext cx="1280850" cy="126045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012" y="4987216"/>
            <a:ext cx="2817813" cy="1743441"/>
          </a:xfrm>
          <a:prstGeom prst="rect">
            <a:avLst/>
          </a:prstGeom>
        </p:spPr>
      </p:pic>
      <p:pic>
        <p:nvPicPr>
          <p:cNvPr id="6" name="Picture 4">
            <a:extLst>
              <a:ext uri="{FF2B5EF4-FFF2-40B4-BE49-F238E27FC236}">
                <a16:creationId xmlns:a16="http://schemas.microsoft.com/office/drawing/2014/main" id="{F3C6E8E0-2CBD-A747-B95F-4631F208EC1F}"/>
              </a:ext>
            </a:extLst>
          </p:cNvPr>
          <p:cNvPicPr>
            <a:picLocks noChangeAspect="1"/>
          </p:cNvPicPr>
          <p:nvPr/>
        </p:nvPicPr>
        <p:blipFill>
          <a:blip r:embed="rId4">
            <a:extLst>
              <a:ext uri="{28A0092B-C50C-407E-A947-70E740481C1C}">
                <a14:useLocalDpi xmlns:a14="http://schemas.microsoft.com/office/drawing/2010/main" val="0"/>
              </a:ext>
            </a:extLst>
          </a:blip>
          <a:srcRect l="33243" t="11984" r="29709" b="3827"/>
          <a:stretch>
            <a:fillRect/>
          </a:stretch>
        </p:blipFill>
        <p:spPr bwMode="auto">
          <a:xfrm>
            <a:off x="4646611" y="217476"/>
            <a:ext cx="4988839" cy="637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4C2555C1-3157-A343-8E03-A58A6B8A7321}"/>
              </a:ext>
            </a:extLst>
          </p:cNvPr>
          <p:cNvCxnSpPr>
            <a:cxnSpLocks/>
          </p:cNvCxnSpPr>
          <p:nvPr/>
        </p:nvCxnSpPr>
        <p:spPr>
          <a:xfrm flipV="1">
            <a:off x="3351212" y="2247033"/>
            <a:ext cx="1752600" cy="1181967"/>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C15A39EA-2ADC-BA40-B293-74B9304806BC}"/>
              </a:ext>
            </a:extLst>
          </p:cNvPr>
          <p:cNvCxnSpPr/>
          <p:nvPr/>
        </p:nvCxnSpPr>
        <p:spPr>
          <a:xfrm flipV="1">
            <a:off x="3427412" y="2743200"/>
            <a:ext cx="1676400" cy="1113811"/>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5334000"/>
            <a:ext cx="2078278" cy="1285875"/>
          </a:xfrm>
          <a:prstGeom prst="rect">
            <a:avLst/>
          </a:prstGeom>
        </p:spPr>
      </p:pic>
      <p:sp>
        <p:nvSpPr>
          <p:cNvPr id="10" name="Content Placeholder 2">
            <a:extLst>
              <a:ext uri="{FF2B5EF4-FFF2-40B4-BE49-F238E27FC236}">
                <a16:creationId xmlns:a16="http://schemas.microsoft.com/office/drawing/2014/main" id="{3875EC00-E225-D14F-A583-A5BE5AB639E7}"/>
              </a:ext>
            </a:extLst>
          </p:cNvPr>
          <p:cNvSpPr>
            <a:spLocks noGrp="1"/>
          </p:cNvSpPr>
          <p:nvPr>
            <p:ph idx="1"/>
          </p:nvPr>
        </p:nvSpPr>
        <p:spPr>
          <a:xfrm>
            <a:off x="304006" y="238125"/>
            <a:ext cx="10971212" cy="3876675"/>
          </a:xfrm>
        </p:spPr>
        <p:txBody>
          <a:bodyPr>
            <a:normAutofit fontScale="77500" lnSpcReduction="20000"/>
          </a:bodyPr>
          <a:lstStyle/>
          <a:p>
            <a:pPr marL="0" indent="0">
              <a:buFontTx/>
              <a:buNone/>
              <a:defRPr/>
            </a:pPr>
            <a:r>
              <a:rPr lang="en-US" sz="4000" dirty="0">
                <a:solidFill>
                  <a:srgbClr val="FFC000"/>
                </a:solidFill>
              </a:rPr>
              <a:t>3.3 Program’s initial comments on Self-study</a:t>
            </a:r>
          </a:p>
          <a:p>
            <a:pPr marL="0" indent="0">
              <a:buFontTx/>
              <a:buNone/>
              <a:defRPr/>
            </a:pPr>
            <a:endParaRPr lang="en-US" sz="2000" dirty="0">
              <a:solidFill>
                <a:schemeClr val="tx1">
                  <a:lumMod val="95000"/>
                </a:schemeClr>
              </a:solidFill>
            </a:endParaRPr>
          </a:p>
          <a:p>
            <a:pPr marL="0" indent="0">
              <a:lnSpc>
                <a:spcPct val="140000"/>
              </a:lnSpc>
              <a:buFontTx/>
              <a:buNone/>
              <a:defRPr/>
            </a:pPr>
            <a:r>
              <a:rPr lang="en-US" sz="3100" dirty="0">
                <a:solidFill>
                  <a:schemeClr val="tx1">
                    <a:lumMod val="95000"/>
                  </a:schemeClr>
                </a:solidFill>
              </a:rPr>
              <a:t>“The program uses four main criteria to evaluate whether students who complete the program have developed a basic foundation in the forensic sciences necessary for success in a modern crime lab.” (The program goes on to describe student grades in three courses and job placement as their criteria for evaluation).</a:t>
            </a:r>
          </a:p>
          <a:p>
            <a:pPr marL="0" indent="0">
              <a:buFontTx/>
              <a:buNone/>
              <a:defRPr/>
            </a:pPr>
            <a:endParaRPr lang="en-US" sz="3200" dirty="0"/>
          </a:p>
          <a:p>
            <a:pPr marL="0" indent="0">
              <a:buFontTx/>
              <a:buNone/>
              <a:defRPr/>
            </a:pPr>
            <a:r>
              <a:rPr lang="en-US" sz="2000" dirty="0"/>
              <a:t>		</a:t>
            </a:r>
            <a:endParaRPr lang="en-US" sz="2000" dirty="0">
              <a:solidFill>
                <a:schemeClr val="accent5"/>
              </a:solidFill>
            </a:endParaRPr>
          </a:p>
        </p:txBody>
      </p:sp>
      <p:sp>
        <p:nvSpPr>
          <p:cNvPr id="11" name="TextBox 10">
            <a:extLst>
              <a:ext uri="{FF2B5EF4-FFF2-40B4-BE49-F238E27FC236}">
                <a16:creationId xmlns:a16="http://schemas.microsoft.com/office/drawing/2014/main" id="{0577C224-21E9-5343-8139-813E51E9FB06}"/>
              </a:ext>
            </a:extLst>
          </p:cNvPr>
          <p:cNvSpPr txBox="1"/>
          <p:nvPr/>
        </p:nvSpPr>
        <p:spPr>
          <a:xfrm>
            <a:off x="1827212" y="3330390"/>
            <a:ext cx="7924800" cy="3564053"/>
          </a:xfrm>
          <a:prstGeom prst="rect">
            <a:avLst/>
          </a:prstGeom>
          <a:noFill/>
        </p:spPr>
        <p:txBody>
          <a:bodyPr>
            <a:spAutoFit/>
          </a:bodyPr>
          <a:lstStyle/>
          <a:p>
            <a:pPr marL="342900" indent="-342900">
              <a:spcBef>
                <a:spcPct val="20000"/>
              </a:spcBef>
              <a:buFont typeface="Arial" panose="020B0604020202020204" pitchFamily="34" charset="0"/>
              <a:buChar char="•"/>
              <a:defRPr/>
            </a:pPr>
            <a:r>
              <a:rPr lang="en-US" sz="2400" kern="0" dirty="0">
                <a:solidFill>
                  <a:srgbClr val="ECDDAA"/>
                </a:solidFill>
                <a:latin typeface="Corbel" panose="020B0503020204020204" pitchFamily="34" charset="0"/>
              </a:rPr>
              <a:t>The program had no exit questionnaires</a:t>
            </a:r>
          </a:p>
          <a:p>
            <a:pPr marL="342900" indent="-342900">
              <a:spcBef>
                <a:spcPct val="20000"/>
              </a:spcBef>
              <a:buFont typeface="Arial" panose="020B0604020202020204" pitchFamily="34" charset="0"/>
              <a:buChar char="•"/>
              <a:defRPr/>
            </a:pPr>
            <a:r>
              <a:rPr lang="en-US" sz="2400" kern="0" dirty="0">
                <a:solidFill>
                  <a:srgbClr val="ECDDAA"/>
                </a:solidFill>
                <a:latin typeface="Corbel" panose="020B0503020204020204" pitchFamily="34" charset="0"/>
              </a:rPr>
              <a:t>The program had no results of the student’s performance in a capstone experience, forensic science standardized test results, publications, or reports;</a:t>
            </a:r>
          </a:p>
          <a:p>
            <a:pPr marL="342900" indent="-342900">
              <a:spcBef>
                <a:spcPct val="20000"/>
              </a:spcBef>
              <a:buFont typeface="Arial" panose="020B0604020202020204" pitchFamily="34" charset="0"/>
              <a:buChar char="•"/>
              <a:defRPr/>
            </a:pPr>
            <a:r>
              <a:rPr lang="en-US" sz="2400" kern="0" dirty="0">
                <a:solidFill>
                  <a:srgbClr val="ECDDAA"/>
                </a:solidFill>
                <a:latin typeface="Corbel" panose="020B0503020204020204" pitchFamily="34" charset="0"/>
              </a:rPr>
              <a:t>The program showed no demonstration of how collected information is used in the evaluation and development of the program to meets its stated mission, goals, and objectives.</a:t>
            </a:r>
          </a:p>
          <a:p>
            <a:pPr>
              <a:spcBef>
                <a:spcPct val="20000"/>
              </a:spcBef>
              <a:defRPr/>
            </a:pPr>
            <a:endParaRPr lang="en-US" sz="2000" kern="0" dirty="0">
              <a:solidFill>
                <a:srgbClr val="ECDDAA"/>
              </a:solidFill>
              <a:latin typeface="Times New Roman"/>
            </a:endParaRPr>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525" y="5148263"/>
            <a:ext cx="2078278" cy="1285875"/>
          </a:xfrm>
          <a:prstGeom prst="rect">
            <a:avLst/>
          </a:prstGeom>
        </p:spPr>
      </p:pic>
      <p:sp>
        <p:nvSpPr>
          <p:cNvPr id="3" name="Title 2">
            <a:extLst>
              <a:ext uri="{FF2B5EF4-FFF2-40B4-BE49-F238E27FC236}">
                <a16:creationId xmlns:a16="http://schemas.microsoft.com/office/drawing/2014/main" id="{48B8FD3E-2494-AD44-899D-A4F255900DC4}"/>
              </a:ext>
            </a:extLst>
          </p:cNvPr>
          <p:cNvSpPr>
            <a:spLocks noGrp="1"/>
          </p:cNvSpPr>
          <p:nvPr>
            <p:ph type="title"/>
          </p:nvPr>
        </p:nvSpPr>
        <p:spPr/>
        <p:txBody>
          <a:bodyPr>
            <a:normAutofit fontScale="90000"/>
          </a:bodyPr>
          <a:lstStyle/>
          <a:p>
            <a:pPr marL="0" indent="0">
              <a:defRPr/>
            </a:pPr>
            <a:r>
              <a:rPr lang="en-US" dirty="0"/>
              <a:t>3.3 Planning and evaluation –</a:t>
            </a:r>
            <a:r>
              <a:rPr lang="en-US" sz="3200" dirty="0"/>
              <a:t> </a:t>
            </a:r>
            <a:r>
              <a:rPr lang="en-US" dirty="0"/>
              <a:t>Standard (partial)</a:t>
            </a:r>
            <a:br>
              <a:rPr lang="en-US" dirty="0"/>
            </a:br>
            <a:r>
              <a:rPr lang="en-US" dirty="0"/>
              <a:t>	</a:t>
            </a:r>
            <a:r>
              <a:rPr lang="en-US" sz="2800" dirty="0"/>
              <a:t>(see also PPM 3.11.1 – Performance Disclosure)</a:t>
            </a:r>
            <a:br>
              <a:rPr lang="en-US" sz="2800" dirty="0"/>
            </a:br>
            <a:endParaRPr lang="en-US" b="1" dirty="0"/>
          </a:p>
        </p:txBody>
      </p:sp>
      <p:sp>
        <p:nvSpPr>
          <p:cNvPr id="5" name="Content Placeholder 4">
            <a:extLst>
              <a:ext uri="{FF2B5EF4-FFF2-40B4-BE49-F238E27FC236}">
                <a16:creationId xmlns:a16="http://schemas.microsoft.com/office/drawing/2014/main" id="{3AD60125-0EC9-0044-858C-85B42A6744A7}"/>
              </a:ext>
            </a:extLst>
          </p:cNvPr>
          <p:cNvSpPr>
            <a:spLocks noGrp="1"/>
          </p:cNvSpPr>
          <p:nvPr>
            <p:ph idx="1"/>
          </p:nvPr>
        </p:nvSpPr>
        <p:spPr>
          <a:xfrm>
            <a:off x="1286456" y="1752600"/>
            <a:ext cx="9134391" cy="4419601"/>
          </a:xfrm>
        </p:spPr>
        <p:txBody>
          <a:bodyPr/>
          <a:lstStyle/>
          <a:p>
            <a:pPr marL="0" indent="0">
              <a:lnSpc>
                <a:spcPct val="140000"/>
              </a:lnSpc>
              <a:buNone/>
            </a:pPr>
            <a:r>
              <a:rPr lang="en-US" dirty="0">
                <a:solidFill>
                  <a:schemeClr val="accent3">
                    <a:lumMod val="40000"/>
                    <a:lumOff val="60000"/>
                  </a:schemeClr>
                </a:solidFill>
                <a:latin typeface="Corbel" panose="020B0503020204020204" pitchFamily="34" charset="0"/>
              </a:rPr>
              <a:t>At least one measure of student achievement must be listed on the program’s website. The measure(s) to be placed on the </a:t>
            </a:r>
            <a:r>
              <a:rPr lang="en-US" u="sng" dirty="0">
                <a:solidFill>
                  <a:schemeClr val="accent3">
                    <a:lumMod val="40000"/>
                    <a:lumOff val="60000"/>
                  </a:schemeClr>
                </a:solidFill>
                <a:latin typeface="Corbel" panose="020B0503020204020204" pitchFamily="34" charset="0"/>
              </a:rPr>
              <a:t>website</a:t>
            </a:r>
            <a:r>
              <a:rPr lang="en-US" dirty="0">
                <a:solidFill>
                  <a:schemeClr val="accent3">
                    <a:lumMod val="40000"/>
                    <a:lumOff val="60000"/>
                  </a:schemeClr>
                </a:solidFill>
                <a:latin typeface="Corbel" panose="020B0503020204020204" pitchFamily="34" charset="0"/>
              </a:rPr>
              <a:t> are determined by the institution or program and shall be </a:t>
            </a:r>
            <a:r>
              <a:rPr lang="en-US" u="sng" dirty="0">
                <a:solidFill>
                  <a:schemeClr val="accent3">
                    <a:lumMod val="40000"/>
                    <a:lumOff val="60000"/>
                  </a:schemeClr>
                </a:solidFill>
                <a:latin typeface="Corbel" panose="020B0503020204020204" pitchFamily="34" charset="0"/>
              </a:rPr>
              <a:t>updated annually</a:t>
            </a:r>
            <a:r>
              <a:rPr lang="en-US" dirty="0">
                <a:solidFill>
                  <a:schemeClr val="accent3">
                    <a:lumMod val="40000"/>
                    <a:lumOff val="60000"/>
                  </a:schemeClr>
                </a:solidFill>
                <a:latin typeface="Corbel" panose="020B0503020204020204" pitchFamily="34" charset="0"/>
              </a:rPr>
              <a:t>. The measures of student performance listed on the program’s website must also be listed on the </a:t>
            </a:r>
            <a:r>
              <a:rPr lang="en-US" u="sng" dirty="0">
                <a:solidFill>
                  <a:schemeClr val="accent3">
                    <a:lumMod val="40000"/>
                    <a:lumOff val="60000"/>
                  </a:schemeClr>
                </a:solidFill>
                <a:latin typeface="Corbel" panose="020B0503020204020204" pitchFamily="34" charset="0"/>
              </a:rPr>
              <a:t>annual report </a:t>
            </a:r>
            <a:r>
              <a:rPr lang="en-US" dirty="0">
                <a:solidFill>
                  <a:schemeClr val="accent3">
                    <a:lumMod val="40000"/>
                    <a:lumOff val="60000"/>
                  </a:schemeClr>
                </a:solidFill>
                <a:latin typeface="Corbel" panose="020B0503020204020204" pitchFamily="34" charset="0"/>
              </a:rPr>
              <a:t>to FEPAC.</a:t>
            </a:r>
          </a:p>
        </p:txBody>
      </p:sp>
    </p:spTree>
    <p:extLst>
      <p:ext uri="{BB962C8B-B14F-4D97-AF65-F5344CB8AC3E}">
        <p14:creationId xmlns:p14="http://schemas.microsoft.com/office/powerpoint/2010/main" val="10973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5012" y="23457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3" y="5715000"/>
            <a:ext cx="1676400" cy="1037224"/>
          </a:xfrm>
          <a:prstGeom prst="rect">
            <a:avLst/>
          </a:prstGeom>
        </p:spPr>
      </p:pic>
      <p:sp>
        <p:nvSpPr>
          <p:cNvPr id="3" name="Title 2">
            <a:extLst>
              <a:ext uri="{FF2B5EF4-FFF2-40B4-BE49-F238E27FC236}">
                <a16:creationId xmlns:a16="http://schemas.microsoft.com/office/drawing/2014/main" id="{664F7811-0702-374B-A167-132EEE5D6D5D}"/>
              </a:ext>
            </a:extLst>
          </p:cNvPr>
          <p:cNvSpPr>
            <a:spLocks noGrp="1"/>
          </p:cNvSpPr>
          <p:nvPr>
            <p:ph type="title"/>
          </p:nvPr>
        </p:nvSpPr>
        <p:spPr>
          <a:xfrm>
            <a:off x="1408584" y="105776"/>
            <a:ext cx="9144001" cy="1371600"/>
          </a:xfrm>
        </p:spPr>
        <p:txBody>
          <a:bodyPr/>
          <a:lstStyle/>
          <a:p>
            <a:r>
              <a:rPr lang="en-US" altLang="en-US" dirty="0">
                <a:solidFill>
                  <a:schemeClr val="tx1">
                    <a:lumMod val="95000"/>
                  </a:schemeClr>
                </a:solidFill>
              </a:rPr>
              <a:t>3.3 Program’s initial comments on Self-study</a:t>
            </a:r>
            <a:br>
              <a:rPr lang="en-US" altLang="en-US" dirty="0">
                <a:solidFill>
                  <a:srgbClr val="00B0F0"/>
                </a:solidFill>
              </a:rPr>
            </a:br>
            <a:endParaRPr lang="en-US" dirty="0"/>
          </a:p>
        </p:txBody>
      </p:sp>
      <p:pic>
        <p:nvPicPr>
          <p:cNvPr id="11" name="Picture 4">
            <a:extLst>
              <a:ext uri="{FF2B5EF4-FFF2-40B4-BE49-F238E27FC236}">
                <a16:creationId xmlns:a16="http://schemas.microsoft.com/office/drawing/2014/main" id="{24373872-D988-EC42-BD68-CF7B316FA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221" t="30000" r="19444" b="30000"/>
          <a:stretch>
            <a:fillRect/>
          </a:stretch>
        </p:blipFill>
        <p:spPr bwMode="auto">
          <a:xfrm>
            <a:off x="1903885" y="10668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F648D334-EA73-A345-AA5D-8DC4188245A1}"/>
              </a:ext>
            </a:extLst>
          </p:cNvPr>
          <p:cNvSpPr txBox="1">
            <a:spLocks noChangeArrowheads="1"/>
          </p:cNvSpPr>
          <p:nvPr/>
        </p:nvSpPr>
        <p:spPr bwMode="auto">
          <a:xfrm>
            <a:off x="2894012" y="5638800"/>
            <a:ext cx="601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solidFill>
                  <a:schemeClr val="accent3">
                    <a:lumMod val="40000"/>
                    <a:lumOff val="60000"/>
                  </a:schemeClr>
                </a:solidFill>
                <a:latin typeface="Corbel" panose="020B0503020204020204" pitchFamily="34" charset="0"/>
              </a:rPr>
              <a:t>Detailed, current data found in Self-study and on the Program’s website</a:t>
            </a:r>
          </a:p>
        </p:txBody>
      </p:sp>
    </p:spTree>
    <p:extLst>
      <p:ext uri="{BB962C8B-B14F-4D97-AF65-F5344CB8AC3E}">
        <p14:creationId xmlns:p14="http://schemas.microsoft.com/office/powerpoint/2010/main" val="68211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5343524"/>
            <a:ext cx="2078278" cy="1285875"/>
          </a:xfrm>
          <a:prstGeom prst="rect">
            <a:avLst/>
          </a:prstGeom>
        </p:spPr>
      </p:pic>
      <p:sp>
        <p:nvSpPr>
          <p:cNvPr id="3" name="Title 2">
            <a:extLst>
              <a:ext uri="{FF2B5EF4-FFF2-40B4-BE49-F238E27FC236}">
                <a16:creationId xmlns:a16="http://schemas.microsoft.com/office/drawing/2014/main" id="{C59815C5-1988-6E40-A4FB-7A8B58495BF5}"/>
              </a:ext>
            </a:extLst>
          </p:cNvPr>
          <p:cNvSpPr>
            <a:spLocks noGrp="1"/>
          </p:cNvSpPr>
          <p:nvPr>
            <p:ph type="title"/>
          </p:nvPr>
        </p:nvSpPr>
        <p:spPr>
          <a:xfrm>
            <a:off x="1372594" y="152400"/>
            <a:ext cx="9144001" cy="1371600"/>
          </a:xfrm>
        </p:spPr>
        <p:txBody>
          <a:bodyPr/>
          <a:lstStyle/>
          <a:p>
            <a:r>
              <a:rPr lang="en-US" altLang="en-US" dirty="0">
                <a:solidFill>
                  <a:schemeClr val="tx1">
                    <a:lumMod val="95000"/>
                  </a:schemeClr>
                </a:solidFill>
              </a:rPr>
              <a:t>3.3 Program’s initial comments on Self-study</a:t>
            </a:r>
            <a:br>
              <a:rPr lang="en-US" altLang="en-US" dirty="0">
                <a:solidFill>
                  <a:schemeClr val="tx1">
                    <a:lumMod val="95000"/>
                  </a:schemeClr>
                </a:solidFill>
              </a:rPr>
            </a:br>
            <a:endParaRPr lang="en-US" dirty="0">
              <a:solidFill>
                <a:schemeClr val="tx1">
                  <a:lumMod val="95000"/>
                </a:schemeClr>
              </a:solidFill>
            </a:endParaRPr>
          </a:p>
        </p:txBody>
      </p:sp>
      <p:pic>
        <p:nvPicPr>
          <p:cNvPr id="11" name="Picture 5">
            <a:extLst>
              <a:ext uri="{FF2B5EF4-FFF2-40B4-BE49-F238E27FC236}">
                <a16:creationId xmlns:a16="http://schemas.microsoft.com/office/drawing/2014/main" id="{05283A08-07D9-3643-A896-0F85842194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906" t="36111" r="33961" b="26389"/>
          <a:stretch>
            <a:fillRect/>
          </a:stretch>
        </p:blipFill>
        <p:spPr bwMode="auto">
          <a:xfrm>
            <a:off x="3351212" y="1295400"/>
            <a:ext cx="4953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3CEB9383-2002-864A-899E-58C8370066AC}"/>
              </a:ext>
            </a:extLst>
          </p:cNvPr>
          <p:cNvCxnSpPr/>
          <p:nvPr/>
        </p:nvCxnSpPr>
        <p:spPr>
          <a:xfrm flipH="1">
            <a:off x="7008812" y="1461052"/>
            <a:ext cx="838200" cy="121920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14" name="TextBox 1">
            <a:extLst>
              <a:ext uri="{FF2B5EF4-FFF2-40B4-BE49-F238E27FC236}">
                <a16:creationId xmlns:a16="http://schemas.microsoft.com/office/drawing/2014/main" id="{758E4DF9-842E-7F46-9510-8FC5FF32D8E2}"/>
              </a:ext>
            </a:extLst>
          </p:cNvPr>
          <p:cNvSpPr txBox="1">
            <a:spLocks noChangeArrowheads="1"/>
          </p:cNvSpPr>
          <p:nvPr/>
        </p:nvSpPr>
        <p:spPr bwMode="auto">
          <a:xfrm>
            <a:off x="2322512" y="5562600"/>
            <a:ext cx="6781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solidFill>
                  <a:srgbClr val="FADC00"/>
                </a:solidFill>
                <a:latin typeface="Corbel" panose="020B0503020204020204" pitchFamily="34" charset="0"/>
              </a:rPr>
              <a:t>Data found in Self-study and on the Program’s website, but not updated annually.</a:t>
            </a:r>
          </a:p>
        </p:txBody>
      </p:sp>
    </p:spTree>
    <p:extLst>
      <p:ext uri="{BB962C8B-B14F-4D97-AF65-F5344CB8AC3E}">
        <p14:creationId xmlns:p14="http://schemas.microsoft.com/office/powerpoint/2010/main" val="58274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BD3C10E-B1D8-7349-B29A-0471D14800E1}"/>
              </a:ext>
            </a:extLst>
          </p:cNvPr>
          <p:cNvSpPr>
            <a:spLocks noGrp="1"/>
          </p:cNvSpPr>
          <p:nvPr>
            <p:ph idx="1"/>
          </p:nvPr>
        </p:nvSpPr>
        <p:spPr>
          <a:xfrm>
            <a:off x="989012" y="228600"/>
            <a:ext cx="8610600" cy="4114800"/>
          </a:xfrm>
        </p:spPr>
        <p:txBody>
          <a:bodyPr>
            <a:normAutofit lnSpcReduction="10000"/>
          </a:bodyPr>
          <a:lstStyle/>
          <a:p>
            <a:pPr marL="0" indent="0">
              <a:buFontTx/>
              <a:buNone/>
              <a:defRPr/>
            </a:pPr>
            <a:r>
              <a:rPr lang="en-US" dirty="0"/>
              <a:t>3.3 Planning and evaluation – Standard (partial)</a:t>
            </a:r>
            <a:endParaRPr lang="en-US" sz="2800" dirty="0"/>
          </a:p>
          <a:p>
            <a:pPr marL="0" indent="0">
              <a:buFontTx/>
              <a:buNone/>
              <a:defRPr/>
            </a:pPr>
            <a:r>
              <a:rPr lang="en-US" sz="2400" dirty="0"/>
              <a:t>	</a:t>
            </a:r>
          </a:p>
          <a:p>
            <a:pPr marL="0" indent="0">
              <a:buFontTx/>
              <a:buNone/>
              <a:defRPr/>
            </a:pPr>
            <a:r>
              <a:rPr lang="en-US" sz="2200" dirty="0">
                <a:solidFill>
                  <a:schemeClr val="accent3">
                    <a:lumMod val="40000"/>
                    <a:lumOff val="60000"/>
                  </a:schemeClr>
                </a:solidFill>
              </a:rPr>
              <a:t>The program shall have an </a:t>
            </a:r>
            <a:r>
              <a:rPr lang="en-US" sz="2200" u="sng" dirty="0">
                <a:solidFill>
                  <a:schemeClr val="accent3">
                    <a:lumMod val="40000"/>
                    <a:lumOff val="60000"/>
                  </a:schemeClr>
                </a:solidFill>
              </a:rPr>
              <a:t>explicit</a:t>
            </a:r>
            <a:r>
              <a:rPr lang="en-US" sz="2200" dirty="0">
                <a:solidFill>
                  <a:schemeClr val="accent3">
                    <a:lumMod val="40000"/>
                    <a:lumOff val="60000"/>
                  </a:schemeClr>
                </a:solidFill>
              </a:rPr>
              <a:t> process for </a:t>
            </a:r>
            <a:r>
              <a:rPr lang="en-US" sz="2200" u="sng" dirty="0">
                <a:solidFill>
                  <a:schemeClr val="accent3">
                    <a:lumMod val="40000"/>
                    <a:lumOff val="60000"/>
                  </a:schemeClr>
                </a:solidFill>
              </a:rPr>
              <a:t>demonstrating</a:t>
            </a:r>
            <a:r>
              <a:rPr lang="en-US" sz="2200" dirty="0">
                <a:solidFill>
                  <a:schemeClr val="accent3">
                    <a:lumMod val="40000"/>
                    <a:lumOff val="60000"/>
                  </a:schemeClr>
                </a:solidFill>
              </a:rPr>
              <a:t> continuous improvement.</a:t>
            </a:r>
          </a:p>
          <a:p>
            <a:pPr marL="0" indent="0">
              <a:buFontTx/>
              <a:buNone/>
              <a:defRPr/>
            </a:pPr>
            <a:endParaRPr lang="en-US" sz="2200" dirty="0">
              <a:solidFill>
                <a:schemeClr val="accent3">
                  <a:lumMod val="40000"/>
                  <a:lumOff val="60000"/>
                </a:schemeClr>
              </a:solidFill>
            </a:endParaRPr>
          </a:p>
          <a:p>
            <a:pPr marL="0" indent="0">
              <a:buFontTx/>
              <a:buNone/>
              <a:defRPr/>
            </a:pPr>
            <a:r>
              <a:rPr lang="en-US" sz="2200" dirty="0">
                <a:solidFill>
                  <a:schemeClr val="accent3">
                    <a:lumMod val="40000"/>
                    <a:lumOff val="60000"/>
                  </a:schemeClr>
                </a:solidFill>
              </a:rPr>
              <a:t>	The program shall have an operational strategy that includes:</a:t>
            </a:r>
          </a:p>
          <a:p>
            <a:pPr marL="457200" indent="-457200">
              <a:buFontTx/>
              <a:buAutoNum type="alphaLcParenR"/>
              <a:defRPr/>
            </a:pPr>
            <a:r>
              <a:rPr lang="en-US" sz="2200" dirty="0">
                <a:solidFill>
                  <a:schemeClr val="accent3">
                    <a:lumMod val="40000"/>
                    <a:lumOff val="60000"/>
                  </a:schemeClr>
                </a:solidFill>
              </a:rPr>
              <a:t>At least two significant continuous improvement initiatives; and </a:t>
            </a:r>
          </a:p>
          <a:p>
            <a:pPr marL="457200" indent="-457200">
              <a:buFontTx/>
              <a:buAutoNum type="alphaLcParenR"/>
              <a:defRPr/>
            </a:pPr>
            <a:r>
              <a:rPr lang="en-US" sz="2200" dirty="0">
                <a:solidFill>
                  <a:schemeClr val="accent3">
                    <a:lumMod val="40000"/>
                    <a:lumOff val="60000"/>
                  </a:schemeClr>
                </a:solidFill>
              </a:rPr>
              <a:t>any remediation around potential weakness or areas needing improvement with any FEPAC Standards.</a:t>
            </a:r>
          </a:p>
          <a:p>
            <a:pPr marL="0" indent="0">
              <a:buFontTx/>
              <a:buNone/>
              <a:defRPr/>
            </a:pPr>
            <a:endParaRPr lang="en-US" sz="2400" dirty="0">
              <a:solidFill>
                <a:schemeClr val="accent3">
                  <a:lumMod val="40000"/>
                  <a:lumOff val="60000"/>
                </a:schemeClr>
              </a:solidFill>
            </a:endParaRPr>
          </a:p>
          <a:p>
            <a:pPr marL="0" indent="0">
              <a:buFontTx/>
              <a:buNone/>
              <a:defRPr/>
            </a:pPr>
            <a:endParaRPr lang="en-US" sz="2400" dirty="0">
              <a:solidFill>
                <a:schemeClr val="accent5"/>
              </a:solidFill>
            </a:endParaRPr>
          </a:p>
        </p:txBody>
      </p:sp>
      <p:sp>
        <p:nvSpPr>
          <p:cNvPr id="9" name="TextBox 8">
            <a:extLst>
              <a:ext uri="{FF2B5EF4-FFF2-40B4-BE49-F238E27FC236}">
                <a16:creationId xmlns:a16="http://schemas.microsoft.com/office/drawing/2014/main" id="{FE53A5AA-29F7-C041-BA22-0E429EF82D8D}"/>
              </a:ext>
            </a:extLst>
          </p:cNvPr>
          <p:cNvSpPr txBox="1"/>
          <p:nvPr/>
        </p:nvSpPr>
        <p:spPr>
          <a:xfrm>
            <a:off x="2284412" y="4724400"/>
            <a:ext cx="6477000" cy="1077218"/>
          </a:xfrm>
          <a:prstGeom prst="rect">
            <a:avLst/>
          </a:prstGeom>
          <a:noFill/>
        </p:spPr>
        <p:txBody>
          <a:bodyPr>
            <a:spAutoFit/>
          </a:bodyPr>
          <a:lstStyle/>
          <a:p>
            <a:pPr>
              <a:defRPr/>
            </a:pPr>
            <a:r>
              <a:rPr lang="en-US" sz="2400" dirty="0">
                <a:solidFill>
                  <a:srgbClr val="00B0F0"/>
                </a:solidFill>
              </a:rPr>
              <a:t>Common issues: (next slide)</a:t>
            </a:r>
          </a:p>
          <a:p>
            <a:pPr marL="457200" indent="-457200">
              <a:buFont typeface="Arial" panose="020B0604020202020204" pitchFamily="34" charset="0"/>
              <a:buChar char="•"/>
              <a:defRPr/>
            </a:pPr>
            <a:r>
              <a:rPr lang="en-US" sz="2000" dirty="0">
                <a:solidFill>
                  <a:srgbClr val="ECDDAA"/>
                </a:solidFill>
              </a:rPr>
              <a:t>Omission regarding continuous improvement process</a:t>
            </a:r>
          </a:p>
          <a:p>
            <a:pPr marL="457200" indent="-457200">
              <a:buFont typeface="Arial" panose="020B0604020202020204" pitchFamily="34" charset="0"/>
              <a:buChar char="•"/>
              <a:defRPr/>
            </a:pPr>
            <a:r>
              <a:rPr lang="en-US" sz="2000" dirty="0">
                <a:solidFill>
                  <a:srgbClr val="ECDDAA"/>
                </a:solidFill>
              </a:rPr>
              <a:t>Omission of two continuous improvement initiatives</a:t>
            </a:r>
            <a:endParaRPr lang="en-US" dirty="0"/>
          </a:p>
        </p:txBody>
      </p:sp>
      <p:pic>
        <p:nvPicPr>
          <p:cNvPr id="10" name="Picture 9">
            <a:extLst>
              <a:ext uri="{FF2B5EF4-FFF2-40B4-BE49-F238E27FC236}">
                <a16:creationId xmlns:a16="http://schemas.microsoft.com/office/drawing/2014/main" id="{F1E9CB0E-354C-B646-8077-E04CFCB3F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11" name="Picture 10">
            <a:extLst>
              <a:ext uri="{FF2B5EF4-FFF2-40B4-BE49-F238E27FC236}">
                <a16:creationId xmlns:a16="http://schemas.microsoft.com/office/drawing/2014/main" id="{25746A41-6A54-C146-B8A4-5CCB0E343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5343524"/>
            <a:ext cx="2078278" cy="1285875"/>
          </a:xfrm>
          <a:prstGeom prst="rect">
            <a:avLst/>
          </a:prstGeom>
        </p:spPr>
      </p:pic>
    </p:spTree>
    <p:extLst>
      <p:ext uri="{BB962C8B-B14F-4D97-AF65-F5344CB8AC3E}">
        <p14:creationId xmlns:p14="http://schemas.microsoft.com/office/powerpoint/2010/main" val="95613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80" y="553450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 y="5403850"/>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1494751" y="152400"/>
            <a:ext cx="9144001" cy="1371600"/>
          </a:xfrm>
        </p:spPr>
        <p:txBody>
          <a:bodyPr/>
          <a:lstStyle/>
          <a:p>
            <a:r>
              <a:rPr lang="en-US" b="1" dirty="0">
                <a:solidFill>
                  <a:schemeClr val="tx1">
                    <a:lumMod val="95000"/>
                  </a:schemeClr>
                </a:solidFill>
              </a:rPr>
              <a:t>FEPAC Administrative Assessment Team Initial Comments for Standard 3.</a:t>
            </a:r>
            <a:endParaRPr lang="en-US" dirty="0">
              <a:solidFill>
                <a:schemeClr val="tx1">
                  <a:lumMod val="95000"/>
                </a:schemeClr>
              </a:solidFill>
            </a:endParaRPr>
          </a:p>
        </p:txBody>
      </p:sp>
      <p:sp>
        <p:nvSpPr>
          <p:cNvPr id="4" name="Rectangle 3">
            <a:extLst>
              <a:ext uri="{FF2B5EF4-FFF2-40B4-BE49-F238E27FC236}">
                <a16:creationId xmlns:a16="http://schemas.microsoft.com/office/drawing/2014/main" id="{38D0E11D-4ED8-E54A-95A8-0DD36216FB45}"/>
              </a:ext>
            </a:extLst>
          </p:cNvPr>
          <p:cNvSpPr/>
          <p:nvPr/>
        </p:nvSpPr>
        <p:spPr>
          <a:xfrm>
            <a:off x="1494751" y="1676400"/>
            <a:ext cx="9328828" cy="4102470"/>
          </a:xfrm>
          <a:prstGeom prst="rect">
            <a:avLst/>
          </a:prstGeom>
        </p:spPr>
        <p:txBody>
          <a:bodyPr wrap="square">
            <a:spAutoFit/>
          </a:bodyPr>
          <a:lstStyle/>
          <a:p>
            <a:pPr>
              <a:lnSpc>
                <a:spcPct val="150000"/>
              </a:lnSpc>
              <a:spcBef>
                <a:spcPct val="0"/>
              </a:spcBef>
              <a:defRPr/>
            </a:pPr>
            <a:r>
              <a:rPr lang="en-US" sz="2200" dirty="0">
                <a:solidFill>
                  <a:schemeClr val="accent3">
                    <a:lumMod val="40000"/>
                    <a:lumOff val="60000"/>
                  </a:schemeClr>
                </a:solidFill>
              </a:rPr>
              <a:t>“The program response for Standard 3.3 describes in detail the evaluation of student success. The program states that the annual self-evaluation is conducted during the fall departmental faculty meeting and that a </a:t>
            </a:r>
            <a:r>
              <a:rPr lang="en-US" sz="2200" u="sng" dirty="0">
                <a:solidFill>
                  <a:schemeClr val="accent3">
                    <a:lumMod val="40000"/>
                    <a:lumOff val="60000"/>
                  </a:schemeClr>
                </a:solidFill>
              </a:rPr>
              <a:t>summary statement is generated to document this activity</a:t>
            </a:r>
            <a:r>
              <a:rPr lang="en-US" sz="2200" dirty="0">
                <a:solidFill>
                  <a:schemeClr val="accent3">
                    <a:lumMod val="40000"/>
                    <a:lumOff val="60000"/>
                  </a:schemeClr>
                </a:solidFill>
              </a:rPr>
              <a:t>. </a:t>
            </a:r>
            <a:r>
              <a:rPr lang="en-US" sz="2200" b="1" dirty="0">
                <a:solidFill>
                  <a:srgbClr val="FFFF00"/>
                </a:solidFill>
              </a:rPr>
              <a:t>Please submit this statement along with evidence or documentation of the program’s two continuing improvement activities. </a:t>
            </a:r>
            <a:r>
              <a:rPr lang="en-US" sz="2200" dirty="0">
                <a:solidFill>
                  <a:schemeClr val="accent3">
                    <a:lumMod val="40000"/>
                    <a:lumOff val="60000"/>
                  </a:schemeClr>
                </a:solidFill>
              </a:rPr>
              <a:t>Please provide the link to the measure of student achievement and assure that it is updated annually. Current numbers are 3 years old.”</a:t>
            </a:r>
          </a:p>
        </p:txBody>
      </p:sp>
    </p:spTree>
    <p:extLst>
      <p:ext uri="{BB962C8B-B14F-4D97-AF65-F5344CB8AC3E}">
        <p14:creationId xmlns:p14="http://schemas.microsoft.com/office/powerpoint/2010/main" val="7933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580" y="553450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 y="5403850"/>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760413" y="152400"/>
            <a:ext cx="10363200" cy="1371600"/>
          </a:xfrm>
        </p:spPr>
        <p:txBody>
          <a:bodyPr/>
          <a:lstStyle/>
          <a:p>
            <a:pPr>
              <a:defRPr/>
            </a:pPr>
            <a:r>
              <a:rPr lang="en-US" dirty="0"/>
              <a:t>3.3 Planning and evaluation – Standard (partial)</a:t>
            </a:r>
            <a:endParaRPr lang="en-US" sz="3200" dirty="0"/>
          </a:p>
        </p:txBody>
      </p:sp>
      <p:sp>
        <p:nvSpPr>
          <p:cNvPr id="4" name="Rectangle 3">
            <a:extLst>
              <a:ext uri="{FF2B5EF4-FFF2-40B4-BE49-F238E27FC236}">
                <a16:creationId xmlns:a16="http://schemas.microsoft.com/office/drawing/2014/main" id="{38D0E11D-4ED8-E54A-95A8-0DD36216FB45}"/>
              </a:ext>
            </a:extLst>
          </p:cNvPr>
          <p:cNvSpPr/>
          <p:nvPr/>
        </p:nvSpPr>
        <p:spPr>
          <a:xfrm>
            <a:off x="1494751" y="1676400"/>
            <a:ext cx="9328828" cy="1384995"/>
          </a:xfrm>
          <a:prstGeom prst="rect">
            <a:avLst/>
          </a:prstGeom>
        </p:spPr>
        <p:txBody>
          <a:bodyPr wrap="square">
            <a:spAutoFit/>
          </a:bodyPr>
          <a:lstStyle/>
          <a:p>
            <a:pPr>
              <a:defRPr/>
            </a:pPr>
            <a:r>
              <a:rPr lang="en-US" sz="2800" dirty="0">
                <a:solidFill>
                  <a:schemeClr val="accent3">
                    <a:lumMod val="40000"/>
                    <a:lumOff val="60000"/>
                  </a:schemeClr>
                </a:solidFill>
              </a:rPr>
              <a:t>Another common mistake: </a:t>
            </a:r>
          </a:p>
          <a:p>
            <a:pPr>
              <a:defRPr/>
            </a:pPr>
            <a:r>
              <a:rPr lang="en-US" sz="2800" dirty="0">
                <a:solidFill>
                  <a:schemeClr val="accent3">
                    <a:lumMod val="40000"/>
                    <a:lumOff val="60000"/>
                  </a:schemeClr>
                </a:solidFill>
              </a:rPr>
              <a:t>	Providing an area for improvement to the Program which demonstrates non-compliance with another Standard.</a:t>
            </a:r>
          </a:p>
        </p:txBody>
      </p:sp>
      <p:sp>
        <p:nvSpPr>
          <p:cNvPr id="6" name="TextBox 5">
            <a:extLst>
              <a:ext uri="{FF2B5EF4-FFF2-40B4-BE49-F238E27FC236}">
                <a16:creationId xmlns:a16="http://schemas.microsoft.com/office/drawing/2014/main" id="{142AAED3-25FA-8941-B102-969ECCB3F2CA}"/>
              </a:ext>
            </a:extLst>
          </p:cNvPr>
          <p:cNvSpPr txBox="1"/>
          <p:nvPr/>
        </p:nvSpPr>
        <p:spPr>
          <a:xfrm>
            <a:off x="2017712" y="3429000"/>
            <a:ext cx="8115299" cy="1938992"/>
          </a:xfrm>
          <a:prstGeom prst="rect">
            <a:avLst/>
          </a:prstGeom>
          <a:noFill/>
        </p:spPr>
        <p:txBody>
          <a:bodyPr wrap="square">
            <a:spAutoFit/>
          </a:bodyPr>
          <a:lstStyle/>
          <a:p>
            <a:pPr>
              <a:spcBef>
                <a:spcPct val="20000"/>
              </a:spcBef>
              <a:defRPr/>
            </a:pPr>
            <a:r>
              <a:rPr lang="en-US" sz="2400" kern="0" dirty="0">
                <a:solidFill>
                  <a:schemeClr val="tx1">
                    <a:lumMod val="95000"/>
                  </a:schemeClr>
                </a:solidFill>
                <a:latin typeface="Corbel" panose="020B0503020204020204" pitchFamily="34" charset="0"/>
              </a:rPr>
              <a:t>Program’s initial comments on Self-study</a:t>
            </a:r>
          </a:p>
          <a:p>
            <a:pPr>
              <a:defRPr/>
            </a:pPr>
            <a:r>
              <a:rPr lang="en-US" sz="2400" kern="0" dirty="0">
                <a:solidFill>
                  <a:schemeClr val="tx1">
                    <a:lumMod val="95000"/>
                  </a:schemeClr>
                </a:solidFill>
                <a:latin typeface="Corbel" panose="020B0503020204020204" pitchFamily="34" charset="0"/>
              </a:rPr>
              <a:t>	“</a:t>
            </a:r>
            <a:r>
              <a:rPr lang="en-US" sz="2400" dirty="0">
                <a:solidFill>
                  <a:schemeClr val="tx1">
                    <a:lumMod val="95000"/>
                  </a:schemeClr>
                </a:solidFill>
                <a:latin typeface="Corbel" panose="020B0503020204020204" pitchFamily="34" charset="0"/>
              </a:rPr>
              <a:t>At present, there is no process to assess the Program’s effectiveness in evaluating our efforts to meet our goals and objectives. We plan to develop an Advisory Board which will be a key part of our planning and evaluation activities.”</a:t>
            </a:r>
          </a:p>
        </p:txBody>
      </p:sp>
    </p:spTree>
    <p:extLst>
      <p:ext uri="{BB962C8B-B14F-4D97-AF65-F5344CB8AC3E}">
        <p14:creationId xmlns:p14="http://schemas.microsoft.com/office/powerpoint/2010/main" val="4257954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0" y="543299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212" y="462484"/>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455612" y="69217"/>
            <a:ext cx="7696200" cy="838200"/>
          </a:xfrm>
        </p:spPr>
        <p:txBody>
          <a:bodyPr/>
          <a:lstStyle/>
          <a:p>
            <a:pPr>
              <a:defRPr/>
            </a:pPr>
            <a:r>
              <a:rPr lang="en-US" dirty="0">
                <a:solidFill>
                  <a:schemeClr val="tx1">
                    <a:lumMod val="95000"/>
                  </a:schemeClr>
                </a:solidFill>
              </a:rPr>
              <a:t>Standard 3.5 Faculty</a:t>
            </a:r>
          </a:p>
        </p:txBody>
      </p:sp>
      <p:sp>
        <p:nvSpPr>
          <p:cNvPr id="4" name="Rectangle 3">
            <a:extLst>
              <a:ext uri="{FF2B5EF4-FFF2-40B4-BE49-F238E27FC236}">
                <a16:creationId xmlns:a16="http://schemas.microsoft.com/office/drawing/2014/main" id="{38D0E11D-4ED8-E54A-95A8-0DD36216FB45}"/>
              </a:ext>
            </a:extLst>
          </p:cNvPr>
          <p:cNvSpPr/>
          <p:nvPr/>
        </p:nvSpPr>
        <p:spPr>
          <a:xfrm>
            <a:off x="1157523" y="937234"/>
            <a:ext cx="9328828" cy="3046988"/>
          </a:xfrm>
          <a:prstGeom prst="rect">
            <a:avLst/>
          </a:prstGeom>
        </p:spPr>
        <p:txBody>
          <a:bodyPr wrap="square">
            <a:spAutoFit/>
          </a:bodyPr>
          <a:lstStyle/>
          <a:p>
            <a:pPr marL="342900" indent="-342900">
              <a:spcBef>
                <a:spcPct val="0"/>
              </a:spcBef>
              <a:buFont typeface="Arial" panose="020B0604020202020204" pitchFamily="34" charset="0"/>
              <a:buChar char="•"/>
              <a:defRPr/>
            </a:pPr>
            <a:r>
              <a:rPr lang="en-US" sz="2400" dirty="0">
                <a:solidFill>
                  <a:srgbClr val="ECDDAA"/>
                </a:solidFill>
              </a:rPr>
              <a:t>Distributed over major disciplines of the program</a:t>
            </a:r>
          </a:p>
          <a:p>
            <a:pPr marL="342900" indent="-342900">
              <a:spcBef>
                <a:spcPct val="0"/>
              </a:spcBef>
              <a:buFont typeface="Arial" panose="020B0604020202020204" pitchFamily="34" charset="0"/>
              <a:buChar char="•"/>
              <a:defRPr/>
            </a:pPr>
            <a:r>
              <a:rPr lang="en-US" sz="2400" dirty="0">
                <a:solidFill>
                  <a:srgbClr val="ECDDAA"/>
                </a:solidFill>
              </a:rPr>
              <a:t>Appropriately qualified by experience and education</a:t>
            </a:r>
          </a:p>
          <a:p>
            <a:pPr marL="342900" indent="-342900">
              <a:spcBef>
                <a:spcPct val="0"/>
              </a:spcBef>
              <a:buFont typeface="Arial" panose="020B0604020202020204" pitchFamily="34" charset="0"/>
              <a:buChar char="•"/>
              <a:defRPr/>
            </a:pPr>
            <a:r>
              <a:rPr lang="en-US" sz="2400" dirty="0">
                <a:solidFill>
                  <a:srgbClr val="ECDDAA"/>
                </a:solidFill>
              </a:rPr>
              <a:t>Preferred forensic science laboratory experience</a:t>
            </a:r>
          </a:p>
          <a:p>
            <a:pPr marL="342900" indent="-342900">
              <a:spcBef>
                <a:spcPct val="0"/>
              </a:spcBef>
              <a:buFont typeface="Arial" panose="020B0604020202020204" pitchFamily="34" charset="0"/>
              <a:buChar char="•"/>
              <a:defRPr/>
            </a:pPr>
            <a:r>
              <a:rPr lang="en-US" sz="2400" dirty="0">
                <a:solidFill>
                  <a:srgbClr val="ECDDAA"/>
                </a:solidFill>
              </a:rPr>
              <a:t>Graduate faculty shall demonstrate research activity</a:t>
            </a:r>
          </a:p>
          <a:p>
            <a:pPr marL="342900" indent="-342900">
              <a:spcBef>
                <a:spcPct val="0"/>
              </a:spcBef>
              <a:buFont typeface="Arial" panose="020B0604020202020204" pitchFamily="34" charset="0"/>
              <a:buChar char="•"/>
              <a:defRPr/>
            </a:pPr>
            <a:r>
              <a:rPr lang="en-US" sz="2400" u="sng" dirty="0">
                <a:solidFill>
                  <a:srgbClr val="ECDDAA"/>
                </a:solidFill>
              </a:rPr>
              <a:t>&gt;</a:t>
            </a:r>
            <a:r>
              <a:rPr lang="en-US" sz="2400" dirty="0">
                <a:solidFill>
                  <a:srgbClr val="ECDDAA"/>
                </a:solidFill>
              </a:rPr>
              <a:t>50% full-time faculty with doctoral degree</a:t>
            </a:r>
          </a:p>
          <a:p>
            <a:pPr marL="342900" indent="-342900">
              <a:spcBef>
                <a:spcPct val="0"/>
              </a:spcBef>
              <a:buFont typeface="Arial" panose="020B0604020202020204" pitchFamily="34" charset="0"/>
              <a:buChar char="•"/>
              <a:defRPr/>
            </a:pPr>
            <a:r>
              <a:rPr lang="en-US" sz="2400" u="sng" dirty="0">
                <a:solidFill>
                  <a:srgbClr val="ECDDAA"/>
                </a:solidFill>
              </a:rPr>
              <a:t>&gt;</a:t>
            </a:r>
            <a:r>
              <a:rPr lang="en-US" sz="2400" dirty="0">
                <a:solidFill>
                  <a:srgbClr val="ECDDAA"/>
                </a:solidFill>
              </a:rPr>
              <a:t>50% credit hours in forensic science taught by full-time</a:t>
            </a:r>
          </a:p>
          <a:p>
            <a:pPr>
              <a:spcBef>
                <a:spcPct val="0"/>
              </a:spcBef>
              <a:defRPr/>
            </a:pPr>
            <a:r>
              <a:rPr lang="en-US" sz="2400" dirty="0">
                <a:solidFill>
                  <a:srgbClr val="ECDDAA"/>
                </a:solidFill>
              </a:rPr>
              <a:t>		(Include any faculty who teach a forensic science course 		designed for the program)</a:t>
            </a:r>
          </a:p>
        </p:txBody>
      </p:sp>
      <p:sp>
        <p:nvSpPr>
          <p:cNvPr id="6" name="TextBox 5">
            <a:extLst>
              <a:ext uri="{FF2B5EF4-FFF2-40B4-BE49-F238E27FC236}">
                <a16:creationId xmlns:a16="http://schemas.microsoft.com/office/drawing/2014/main" id="{142AAED3-25FA-8941-B102-969ECCB3F2CA}"/>
              </a:ext>
            </a:extLst>
          </p:cNvPr>
          <p:cNvSpPr txBox="1"/>
          <p:nvPr/>
        </p:nvSpPr>
        <p:spPr>
          <a:xfrm>
            <a:off x="1827212" y="4398478"/>
            <a:ext cx="9525000" cy="1938992"/>
          </a:xfrm>
          <a:prstGeom prst="rect">
            <a:avLst/>
          </a:prstGeom>
          <a:noFill/>
        </p:spPr>
        <p:txBody>
          <a:bodyPr wrap="square">
            <a:spAutoFit/>
          </a:bodyPr>
          <a:lstStyle/>
          <a:p>
            <a:pPr>
              <a:defRPr/>
            </a:pPr>
            <a:r>
              <a:rPr lang="en-US" sz="2400" dirty="0">
                <a:solidFill>
                  <a:srgbClr val="FFC000"/>
                </a:solidFill>
              </a:rPr>
              <a:t>Common issues</a:t>
            </a:r>
            <a:r>
              <a:rPr lang="en-US" sz="2400" dirty="0">
                <a:solidFill>
                  <a:srgbClr val="00B0F0"/>
                </a:solidFill>
              </a:rPr>
              <a:t>: </a:t>
            </a:r>
          </a:p>
          <a:p>
            <a:pPr marL="457200" indent="-457200">
              <a:buFont typeface="Arial" panose="020B0604020202020204" pitchFamily="34" charset="0"/>
              <a:buChar char="•"/>
              <a:defRPr/>
            </a:pPr>
            <a:r>
              <a:rPr lang="en-US" sz="2400" dirty="0">
                <a:solidFill>
                  <a:schemeClr val="accent3">
                    <a:lumMod val="40000"/>
                    <a:lumOff val="60000"/>
                  </a:schemeClr>
                </a:solidFill>
              </a:rPr>
              <a:t>Lack of involvement in forensic science organizations (Standard 3.10b)</a:t>
            </a:r>
          </a:p>
          <a:p>
            <a:pPr marL="457200" indent="-457200">
              <a:buFont typeface="Arial" panose="020B0604020202020204" pitchFamily="34" charset="0"/>
              <a:buChar char="•"/>
              <a:defRPr/>
            </a:pPr>
            <a:r>
              <a:rPr lang="en-US" sz="2400" dirty="0">
                <a:solidFill>
                  <a:schemeClr val="accent3">
                    <a:lumMod val="40000"/>
                    <a:lumOff val="60000"/>
                  </a:schemeClr>
                </a:solidFill>
              </a:rPr>
              <a:t>Heavy (&gt;50%) reliance on adjuncts (Standard 3.4 Institutional Support)</a:t>
            </a:r>
          </a:p>
          <a:p>
            <a:pPr marL="457200" indent="-457200">
              <a:buFont typeface="Arial" panose="020B0604020202020204" pitchFamily="34" charset="0"/>
              <a:buChar char="•"/>
              <a:defRPr/>
            </a:pPr>
            <a:r>
              <a:rPr lang="en-US" sz="2400" dirty="0">
                <a:solidFill>
                  <a:schemeClr val="accent3">
                    <a:lumMod val="40000"/>
                    <a:lumOff val="60000"/>
                  </a:schemeClr>
                </a:solidFill>
              </a:rPr>
              <a:t>Limited forensic science experience</a:t>
            </a:r>
          </a:p>
          <a:p>
            <a:pPr marL="457200" indent="-457200">
              <a:buFont typeface="Arial" panose="020B0604020202020204" pitchFamily="34" charset="0"/>
              <a:buChar char="•"/>
              <a:defRPr/>
            </a:pPr>
            <a:r>
              <a:rPr lang="en-US" sz="2400" dirty="0">
                <a:solidFill>
                  <a:schemeClr val="accent3">
                    <a:lumMod val="40000"/>
                    <a:lumOff val="60000"/>
                  </a:schemeClr>
                </a:solidFill>
              </a:rPr>
              <a:t>Too few faculty to cover the major areas of the program (topics)</a:t>
            </a:r>
          </a:p>
        </p:txBody>
      </p:sp>
    </p:spTree>
    <p:extLst>
      <p:ext uri="{BB962C8B-B14F-4D97-AF65-F5344CB8AC3E}">
        <p14:creationId xmlns:p14="http://schemas.microsoft.com/office/powerpoint/2010/main" val="35527355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0" y="543299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12" y="5302340"/>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455612" y="69217"/>
            <a:ext cx="8534400" cy="838200"/>
          </a:xfrm>
        </p:spPr>
        <p:txBody>
          <a:bodyPr>
            <a:normAutofit fontScale="90000"/>
          </a:bodyPr>
          <a:lstStyle/>
          <a:p>
            <a:pPr>
              <a:defRPr/>
            </a:pPr>
            <a:r>
              <a:rPr lang="en-US" dirty="0">
                <a:solidFill>
                  <a:schemeClr val="tx1">
                    <a:lumMod val="95000"/>
                  </a:schemeClr>
                </a:solidFill>
              </a:rPr>
              <a:t>3.5 Program’s initial comments on Self-study</a:t>
            </a:r>
          </a:p>
        </p:txBody>
      </p:sp>
      <p:sp>
        <p:nvSpPr>
          <p:cNvPr id="4" name="Rectangle 3">
            <a:extLst>
              <a:ext uri="{FF2B5EF4-FFF2-40B4-BE49-F238E27FC236}">
                <a16:creationId xmlns:a16="http://schemas.microsoft.com/office/drawing/2014/main" id="{38D0E11D-4ED8-E54A-95A8-0DD36216FB45}"/>
              </a:ext>
            </a:extLst>
          </p:cNvPr>
          <p:cNvSpPr/>
          <p:nvPr/>
        </p:nvSpPr>
        <p:spPr>
          <a:xfrm>
            <a:off x="1157523" y="1369619"/>
            <a:ext cx="9328828" cy="3046988"/>
          </a:xfrm>
          <a:prstGeom prst="rect">
            <a:avLst/>
          </a:prstGeom>
        </p:spPr>
        <p:txBody>
          <a:bodyPr wrap="square">
            <a:spAutoFit/>
          </a:bodyPr>
          <a:lstStyle/>
          <a:p>
            <a:pPr>
              <a:defRPr/>
            </a:pPr>
            <a:r>
              <a:rPr lang="en-US" sz="2400" dirty="0">
                <a:solidFill>
                  <a:schemeClr val="accent3">
                    <a:lumMod val="40000"/>
                    <a:lumOff val="60000"/>
                  </a:schemeClr>
                </a:solidFill>
              </a:rPr>
              <a:t>“The Faculty and students in the Chemistry Club are actively involved in the local American Chemical Society meetings. The faculty have held leadership positions in the local chapter and often give guest lectures. The university hosts a local chapter dinner and lecture once every year. Many of our students attend the chapter meetings and are the largest group of students of all the colleges in the area to attend each meeting. Moreover, our students have had the opportunity to attend a Forensic Science Symposium at a near-by university in March 2015.”</a:t>
            </a:r>
          </a:p>
        </p:txBody>
      </p:sp>
      <p:sp>
        <p:nvSpPr>
          <p:cNvPr id="6" name="TextBox 5">
            <a:extLst>
              <a:ext uri="{FF2B5EF4-FFF2-40B4-BE49-F238E27FC236}">
                <a16:creationId xmlns:a16="http://schemas.microsoft.com/office/drawing/2014/main" id="{142AAED3-25FA-8941-B102-969ECCB3F2CA}"/>
              </a:ext>
            </a:extLst>
          </p:cNvPr>
          <p:cNvSpPr txBox="1"/>
          <p:nvPr/>
        </p:nvSpPr>
        <p:spPr>
          <a:xfrm>
            <a:off x="1059437" y="4878809"/>
            <a:ext cx="9525000" cy="461665"/>
          </a:xfrm>
          <a:prstGeom prst="rect">
            <a:avLst/>
          </a:prstGeom>
          <a:noFill/>
        </p:spPr>
        <p:txBody>
          <a:bodyPr wrap="square">
            <a:spAutoFit/>
          </a:bodyPr>
          <a:lstStyle/>
          <a:p>
            <a:pPr marL="457200" indent="-457200">
              <a:buFont typeface="Arial" panose="020B0604020202020204" pitchFamily="34" charset="0"/>
              <a:buChar char="•"/>
              <a:defRPr/>
            </a:pPr>
            <a:r>
              <a:rPr lang="en-US" sz="2400" dirty="0">
                <a:solidFill>
                  <a:schemeClr val="accent3">
                    <a:lumMod val="40000"/>
                    <a:lumOff val="60000"/>
                  </a:schemeClr>
                </a:solidFill>
              </a:rPr>
              <a:t>Lack of involvement in </a:t>
            </a:r>
            <a:r>
              <a:rPr lang="en-US" sz="2400" u="sng" dirty="0">
                <a:solidFill>
                  <a:schemeClr val="accent3">
                    <a:lumMod val="40000"/>
                    <a:lumOff val="60000"/>
                  </a:schemeClr>
                </a:solidFill>
              </a:rPr>
              <a:t>forensic science organizations </a:t>
            </a:r>
            <a:r>
              <a:rPr lang="en-US" sz="2400" dirty="0">
                <a:solidFill>
                  <a:schemeClr val="accent3">
                    <a:lumMod val="40000"/>
                    <a:lumOff val="60000"/>
                  </a:schemeClr>
                </a:solidFill>
              </a:rPr>
              <a:t>(Standard 3.10b)</a:t>
            </a:r>
          </a:p>
        </p:txBody>
      </p:sp>
    </p:spTree>
    <p:extLst>
      <p:ext uri="{BB962C8B-B14F-4D97-AF65-F5344CB8AC3E}">
        <p14:creationId xmlns:p14="http://schemas.microsoft.com/office/powerpoint/2010/main" val="227903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0" y="543299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12" y="5302340"/>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760412" y="564823"/>
            <a:ext cx="9328828" cy="838200"/>
          </a:xfrm>
        </p:spPr>
        <p:txBody>
          <a:bodyPr>
            <a:normAutofit fontScale="90000"/>
          </a:bodyPr>
          <a:lstStyle/>
          <a:p>
            <a:pPr>
              <a:defRPr/>
            </a:pPr>
            <a:r>
              <a:rPr lang="en-US" dirty="0">
                <a:solidFill>
                  <a:schemeClr val="tx1">
                    <a:lumMod val="95000"/>
                  </a:schemeClr>
                </a:solidFill>
              </a:rPr>
              <a:t>Standard 3.10a Interaction with Forensic Science Laboratories</a:t>
            </a:r>
          </a:p>
        </p:txBody>
      </p:sp>
      <p:sp>
        <p:nvSpPr>
          <p:cNvPr id="4" name="Rectangle 3">
            <a:extLst>
              <a:ext uri="{FF2B5EF4-FFF2-40B4-BE49-F238E27FC236}">
                <a16:creationId xmlns:a16="http://schemas.microsoft.com/office/drawing/2014/main" id="{38D0E11D-4ED8-E54A-95A8-0DD36216FB45}"/>
              </a:ext>
            </a:extLst>
          </p:cNvPr>
          <p:cNvSpPr/>
          <p:nvPr/>
        </p:nvSpPr>
        <p:spPr>
          <a:xfrm>
            <a:off x="1129431" y="2016671"/>
            <a:ext cx="9328828" cy="3416320"/>
          </a:xfrm>
          <a:prstGeom prst="rect">
            <a:avLst/>
          </a:prstGeom>
        </p:spPr>
        <p:txBody>
          <a:bodyPr wrap="square">
            <a:spAutoFit/>
          </a:bodyPr>
          <a:lstStyle/>
          <a:p>
            <a:pPr>
              <a:spcBef>
                <a:spcPct val="0"/>
              </a:spcBef>
              <a:defRPr/>
            </a:pPr>
            <a:r>
              <a:rPr lang="en-US" sz="2400" dirty="0">
                <a:solidFill>
                  <a:srgbClr val="ECDDAA"/>
                </a:solidFill>
              </a:rPr>
              <a:t>The program shall demonstrate (</a:t>
            </a:r>
            <a:r>
              <a:rPr lang="en-US" sz="2400" u="sng" dirty="0">
                <a:solidFill>
                  <a:srgbClr val="ECDDAA"/>
                </a:solidFill>
              </a:rPr>
              <a:t>documented</a:t>
            </a:r>
            <a:r>
              <a:rPr lang="en-US" sz="2400" dirty="0">
                <a:solidFill>
                  <a:srgbClr val="ECDDAA"/>
                </a:solidFill>
              </a:rPr>
              <a:t>) formal interactions with at least one operational forensic science laboratory by two or more of the following:</a:t>
            </a:r>
          </a:p>
          <a:p>
            <a:pPr>
              <a:spcBef>
                <a:spcPct val="0"/>
              </a:spcBef>
              <a:defRPr/>
            </a:pPr>
            <a:r>
              <a:rPr lang="en-US" sz="2400" dirty="0">
                <a:solidFill>
                  <a:srgbClr val="ECDDAA"/>
                </a:solidFill>
              </a:rPr>
              <a:t>	Internships</a:t>
            </a:r>
          </a:p>
          <a:p>
            <a:pPr>
              <a:spcBef>
                <a:spcPct val="0"/>
              </a:spcBef>
              <a:defRPr/>
            </a:pPr>
            <a:r>
              <a:rPr lang="en-US" sz="2400" dirty="0">
                <a:solidFill>
                  <a:srgbClr val="ECDDAA"/>
                </a:solidFill>
              </a:rPr>
              <a:t>	Training provided by program to laboratory personnel</a:t>
            </a:r>
          </a:p>
          <a:p>
            <a:pPr>
              <a:spcBef>
                <a:spcPct val="0"/>
              </a:spcBef>
              <a:defRPr/>
            </a:pPr>
            <a:r>
              <a:rPr lang="en-US" sz="2400" dirty="0">
                <a:solidFill>
                  <a:srgbClr val="ECDDAA"/>
                </a:solidFill>
              </a:rPr>
              <a:t>	Joint research</a:t>
            </a:r>
          </a:p>
          <a:p>
            <a:pPr>
              <a:spcBef>
                <a:spcPct val="0"/>
              </a:spcBef>
              <a:defRPr/>
            </a:pPr>
            <a:r>
              <a:rPr lang="en-US" sz="2400" dirty="0">
                <a:solidFill>
                  <a:srgbClr val="ECDDAA"/>
                </a:solidFill>
              </a:rPr>
              <a:t>	Professional activities between the program and laboratory</a:t>
            </a:r>
          </a:p>
          <a:p>
            <a:pPr>
              <a:spcBef>
                <a:spcPct val="0"/>
              </a:spcBef>
              <a:defRPr/>
            </a:pPr>
            <a:r>
              <a:rPr lang="en-US" sz="2400" dirty="0">
                <a:solidFill>
                  <a:srgbClr val="ECDDAA"/>
                </a:solidFill>
              </a:rPr>
              <a:t>	Laboratory personnel serving as advisor to program</a:t>
            </a:r>
          </a:p>
          <a:p>
            <a:pPr>
              <a:spcBef>
                <a:spcPct val="0"/>
              </a:spcBef>
              <a:defRPr/>
            </a:pPr>
            <a:r>
              <a:rPr lang="en-US" sz="2400" dirty="0">
                <a:solidFill>
                  <a:srgbClr val="ECDDAA"/>
                </a:solidFill>
              </a:rPr>
              <a:t>	</a:t>
            </a:r>
            <a:endParaRPr lang="en-US" sz="2400" dirty="0">
              <a:solidFill>
                <a:schemeClr val="accent3">
                  <a:lumMod val="40000"/>
                  <a:lumOff val="60000"/>
                </a:schemeClr>
              </a:solidFill>
            </a:endParaRPr>
          </a:p>
        </p:txBody>
      </p:sp>
    </p:spTree>
    <p:extLst>
      <p:ext uri="{BB962C8B-B14F-4D97-AF65-F5344CB8AC3E}">
        <p14:creationId xmlns:p14="http://schemas.microsoft.com/office/powerpoint/2010/main" val="2860175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82335" y="76200"/>
            <a:ext cx="6553200" cy="660400"/>
          </a:xfrm>
        </p:spPr>
        <p:txBody>
          <a:bodyPr/>
          <a:lstStyle/>
          <a:p>
            <a:r>
              <a:rPr lang="en-US" dirty="0"/>
              <a:t>Beginning a Self-Study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12" y="304800"/>
            <a:ext cx="2078278" cy="1285875"/>
          </a:xfrm>
          <a:prstGeom prst="rect">
            <a:avLst/>
          </a:prstGeom>
        </p:spPr>
      </p:pic>
      <p:sp>
        <p:nvSpPr>
          <p:cNvPr id="9" name="TextBox 8">
            <a:extLst>
              <a:ext uri="{FF2B5EF4-FFF2-40B4-BE49-F238E27FC236}">
                <a16:creationId xmlns:a16="http://schemas.microsoft.com/office/drawing/2014/main" id="{225B44D4-1CD1-C741-AF7F-6F3B0D0909A1}"/>
              </a:ext>
            </a:extLst>
          </p:cNvPr>
          <p:cNvSpPr txBox="1"/>
          <p:nvPr/>
        </p:nvSpPr>
        <p:spPr>
          <a:xfrm>
            <a:off x="2055812" y="6493668"/>
            <a:ext cx="7086600" cy="338138"/>
          </a:xfrm>
          <a:prstGeom prst="rect">
            <a:avLst/>
          </a:prstGeom>
          <a:noFill/>
        </p:spPr>
        <p:txBody>
          <a:bodyPr>
            <a:spAutoFit/>
          </a:bodyPr>
          <a:lstStyle/>
          <a:p>
            <a:pPr>
              <a:defRPr/>
            </a:pPr>
            <a:r>
              <a:rPr lang="en-US" sz="1600" dirty="0"/>
              <a:t>*2021 self-studies will be paper as FEPAC is transitioning its on-line service</a:t>
            </a:r>
          </a:p>
        </p:txBody>
      </p:sp>
      <p:pic>
        <p:nvPicPr>
          <p:cNvPr id="11" name="Picture 6">
            <a:extLst>
              <a:ext uri="{FF2B5EF4-FFF2-40B4-BE49-F238E27FC236}">
                <a16:creationId xmlns:a16="http://schemas.microsoft.com/office/drawing/2014/main" id="{1A9153B9-F19C-9B49-9BB2-FCBD197C21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347" t="9375" r="18269" b="4688"/>
          <a:stretch>
            <a:fillRect/>
          </a:stretch>
        </p:blipFill>
        <p:spPr bwMode="auto">
          <a:xfrm>
            <a:off x="2208212" y="798565"/>
            <a:ext cx="7620000" cy="552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Point Star 14">
            <a:extLst>
              <a:ext uri="{FF2B5EF4-FFF2-40B4-BE49-F238E27FC236}">
                <a16:creationId xmlns:a16="http://schemas.microsoft.com/office/drawing/2014/main" id="{63306CAA-72F9-9B4E-8383-52FB944E342F}"/>
              </a:ext>
            </a:extLst>
          </p:cNvPr>
          <p:cNvSpPr/>
          <p:nvPr/>
        </p:nvSpPr>
        <p:spPr>
          <a:xfrm>
            <a:off x="6043128" y="5485763"/>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0" y="543299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12" y="5302340"/>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760411" y="564823"/>
            <a:ext cx="9697847" cy="838200"/>
          </a:xfrm>
        </p:spPr>
        <p:txBody>
          <a:bodyPr>
            <a:noAutofit/>
          </a:bodyPr>
          <a:lstStyle/>
          <a:p>
            <a:pPr>
              <a:defRPr/>
            </a:pPr>
            <a:r>
              <a:rPr lang="en-US" dirty="0">
                <a:solidFill>
                  <a:schemeClr val="tx1">
                    <a:lumMod val="95000"/>
                  </a:schemeClr>
                </a:solidFill>
              </a:rPr>
              <a:t>3.10a Program’s initial comments on Self-study</a:t>
            </a:r>
          </a:p>
        </p:txBody>
      </p:sp>
      <p:sp>
        <p:nvSpPr>
          <p:cNvPr id="4" name="Rectangle 3">
            <a:extLst>
              <a:ext uri="{FF2B5EF4-FFF2-40B4-BE49-F238E27FC236}">
                <a16:creationId xmlns:a16="http://schemas.microsoft.com/office/drawing/2014/main" id="{38D0E11D-4ED8-E54A-95A8-0DD36216FB45}"/>
              </a:ext>
            </a:extLst>
          </p:cNvPr>
          <p:cNvSpPr/>
          <p:nvPr/>
        </p:nvSpPr>
        <p:spPr>
          <a:xfrm>
            <a:off x="989012" y="1600200"/>
            <a:ext cx="9328828" cy="3046988"/>
          </a:xfrm>
          <a:prstGeom prst="rect">
            <a:avLst/>
          </a:prstGeom>
        </p:spPr>
        <p:txBody>
          <a:bodyPr wrap="square">
            <a:spAutoFit/>
          </a:bodyPr>
          <a:lstStyle/>
          <a:p>
            <a:pPr>
              <a:defRPr/>
            </a:pPr>
            <a:r>
              <a:rPr lang="en-US" sz="2400" dirty="0">
                <a:solidFill>
                  <a:schemeClr val="accent3">
                    <a:lumMod val="40000"/>
                    <a:lumOff val="60000"/>
                  </a:schemeClr>
                </a:solidFill>
              </a:rPr>
              <a:t>“The relationships with operational labs has been a challenge in our state. The regional crime lab does not offer tours and has limited availability of guest speakers. We have discussed internship opportunities and according to their selection criteria, only students from FEPAC-accredited forensic science programs are accepted into the program. Upon accreditation, our students can finally be considered for these internship opportunities.”</a:t>
            </a:r>
            <a:endParaRPr lang="en-US" sz="2000" dirty="0">
              <a:solidFill>
                <a:schemeClr val="accent3">
                  <a:lumMod val="40000"/>
                  <a:lumOff val="60000"/>
                </a:schemeClr>
              </a:solidFill>
            </a:endParaRPr>
          </a:p>
          <a:p>
            <a:pPr>
              <a:defRPr/>
            </a:pPr>
            <a:r>
              <a:rPr lang="en-US" sz="2000" dirty="0"/>
              <a:t>		</a:t>
            </a:r>
            <a:r>
              <a:rPr lang="en-US" sz="2400" dirty="0">
                <a:solidFill>
                  <a:srgbClr val="ECDDAA"/>
                </a:solidFill>
              </a:rPr>
              <a:t>	</a:t>
            </a:r>
            <a:endParaRPr lang="en-US" sz="2400" dirty="0">
              <a:solidFill>
                <a:schemeClr val="accent3">
                  <a:lumMod val="40000"/>
                  <a:lumOff val="60000"/>
                </a:schemeClr>
              </a:solidFill>
            </a:endParaRPr>
          </a:p>
        </p:txBody>
      </p:sp>
      <p:sp>
        <p:nvSpPr>
          <p:cNvPr id="2" name="TextBox 1">
            <a:extLst>
              <a:ext uri="{FF2B5EF4-FFF2-40B4-BE49-F238E27FC236}">
                <a16:creationId xmlns:a16="http://schemas.microsoft.com/office/drawing/2014/main" id="{4C7FF26F-E548-1942-A2AA-1533A5A3D5F9}"/>
              </a:ext>
            </a:extLst>
          </p:cNvPr>
          <p:cNvSpPr txBox="1"/>
          <p:nvPr/>
        </p:nvSpPr>
        <p:spPr>
          <a:xfrm>
            <a:off x="1476167" y="4748342"/>
            <a:ext cx="8317327" cy="1107996"/>
          </a:xfrm>
          <a:prstGeom prst="rect">
            <a:avLst/>
          </a:prstGeom>
          <a:noFill/>
        </p:spPr>
        <p:txBody>
          <a:bodyPr wrap="square" rtlCol="0">
            <a:spAutoFit/>
          </a:bodyPr>
          <a:lstStyle/>
          <a:p>
            <a:pPr marL="342900" indent="-342900">
              <a:buFont typeface="Arial" panose="020B0604020202020204" pitchFamily="34" charset="0"/>
              <a:buChar char="•"/>
            </a:pPr>
            <a:r>
              <a:rPr lang="en-US" sz="2400" kern="0" dirty="0">
                <a:solidFill>
                  <a:srgbClr val="FFC000"/>
                </a:solidFill>
                <a:latin typeface="Corbel" panose="020B0503020204020204" pitchFamily="34" charset="0"/>
              </a:rPr>
              <a:t>The program has no existing formal interaction with a Forensic Science Laboratory</a:t>
            </a:r>
          </a:p>
          <a:p>
            <a:endParaRPr lang="en-US" dirty="0"/>
          </a:p>
        </p:txBody>
      </p:sp>
    </p:spTree>
    <p:extLst>
      <p:ext uri="{BB962C8B-B14F-4D97-AF65-F5344CB8AC3E}">
        <p14:creationId xmlns:p14="http://schemas.microsoft.com/office/powerpoint/2010/main" val="1882283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0" y="543299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12" y="5302340"/>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760411" y="564823"/>
            <a:ext cx="10210801" cy="838200"/>
          </a:xfrm>
        </p:spPr>
        <p:txBody>
          <a:bodyPr>
            <a:noAutofit/>
          </a:bodyPr>
          <a:lstStyle/>
          <a:p>
            <a:pPr>
              <a:defRPr/>
            </a:pPr>
            <a:r>
              <a:rPr lang="en-US" dirty="0">
                <a:solidFill>
                  <a:schemeClr val="tx1">
                    <a:lumMod val="95000"/>
                  </a:schemeClr>
                </a:solidFill>
              </a:rPr>
              <a:t>Standard 3.10b Interaction with Forensic Science Organizations</a:t>
            </a:r>
          </a:p>
        </p:txBody>
      </p:sp>
      <p:sp>
        <p:nvSpPr>
          <p:cNvPr id="4" name="Rectangle 3">
            <a:extLst>
              <a:ext uri="{FF2B5EF4-FFF2-40B4-BE49-F238E27FC236}">
                <a16:creationId xmlns:a16="http://schemas.microsoft.com/office/drawing/2014/main" id="{38D0E11D-4ED8-E54A-95A8-0DD36216FB45}"/>
              </a:ext>
            </a:extLst>
          </p:cNvPr>
          <p:cNvSpPr/>
          <p:nvPr/>
        </p:nvSpPr>
        <p:spPr>
          <a:xfrm>
            <a:off x="989012" y="1600200"/>
            <a:ext cx="9328828" cy="1200329"/>
          </a:xfrm>
          <a:prstGeom prst="rect">
            <a:avLst/>
          </a:prstGeom>
        </p:spPr>
        <p:txBody>
          <a:bodyPr wrap="square">
            <a:spAutoFit/>
          </a:bodyPr>
          <a:lstStyle/>
          <a:p>
            <a:pPr>
              <a:defRPr/>
            </a:pPr>
            <a:r>
              <a:rPr lang="en-US" sz="2400" dirty="0">
                <a:solidFill>
                  <a:srgbClr val="ECDDAA"/>
                </a:solidFill>
              </a:rPr>
              <a:t>The program shall demonstrate (</a:t>
            </a:r>
            <a:r>
              <a:rPr lang="en-US" sz="2400" u="sng" dirty="0">
                <a:solidFill>
                  <a:srgbClr val="ECDDAA"/>
                </a:solidFill>
              </a:rPr>
              <a:t>documented</a:t>
            </a:r>
            <a:r>
              <a:rPr lang="en-US" sz="2400" dirty="0">
                <a:solidFill>
                  <a:srgbClr val="ECDDAA"/>
                </a:solidFill>
              </a:rPr>
              <a:t>) formal interactions with at least one professional forensic science organization by two or more of the following: </a:t>
            </a:r>
            <a:r>
              <a:rPr lang="en-US" sz="2000" dirty="0"/>
              <a:t>		</a:t>
            </a:r>
            <a:r>
              <a:rPr lang="en-US" sz="2400" dirty="0">
                <a:solidFill>
                  <a:srgbClr val="ECDDAA"/>
                </a:solidFill>
              </a:rPr>
              <a:t>	</a:t>
            </a:r>
            <a:endParaRPr lang="en-US" sz="2400" dirty="0">
              <a:solidFill>
                <a:schemeClr val="accent3">
                  <a:lumMod val="40000"/>
                  <a:lumOff val="60000"/>
                </a:schemeClr>
              </a:solidFill>
            </a:endParaRPr>
          </a:p>
        </p:txBody>
      </p:sp>
      <p:sp>
        <p:nvSpPr>
          <p:cNvPr id="2" name="TextBox 1">
            <a:extLst>
              <a:ext uri="{FF2B5EF4-FFF2-40B4-BE49-F238E27FC236}">
                <a16:creationId xmlns:a16="http://schemas.microsoft.com/office/drawing/2014/main" id="{4C7FF26F-E548-1942-A2AA-1533A5A3D5F9}"/>
              </a:ext>
            </a:extLst>
          </p:cNvPr>
          <p:cNvSpPr txBox="1"/>
          <p:nvPr/>
        </p:nvSpPr>
        <p:spPr>
          <a:xfrm>
            <a:off x="1494762" y="3200400"/>
            <a:ext cx="8317327" cy="2954655"/>
          </a:xfrm>
          <a:prstGeom prst="rect">
            <a:avLst/>
          </a:prstGeom>
          <a:noFill/>
        </p:spPr>
        <p:txBody>
          <a:bodyPr wrap="square" rtlCol="0">
            <a:spAutoFit/>
          </a:bodyPr>
          <a:lstStyle/>
          <a:p>
            <a:pPr marL="342900" indent="-342900">
              <a:buFont typeface="Arial" panose="020B0604020202020204" pitchFamily="34" charset="0"/>
              <a:buChar char="•"/>
              <a:defRPr/>
            </a:pPr>
            <a:r>
              <a:rPr lang="en-US" sz="2400" dirty="0">
                <a:solidFill>
                  <a:srgbClr val="FFC000"/>
                </a:solidFill>
              </a:rPr>
              <a:t>Faculty participate at local, state, national or international forensic science conferences.</a:t>
            </a:r>
          </a:p>
          <a:p>
            <a:pPr marL="342900" indent="-342900">
              <a:buFont typeface="Arial" panose="020B0604020202020204" pitchFamily="34" charset="0"/>
              <a:buChar char="•"/>
              <a:defRPr/>
            </a:pPr>
            <a:r>
              <a:rPr lang="en-US" sz="2400" dirty="0">
                <a:solidFill>
                  <a:srgbClr val="FFC000"/>
                </a:solidFill>
              </a:rPr>
              <a:t>Students attend or participate at forensic science conferences.</a:t>
            </a:r>
          </a:p>
          <a:p>
            <a:pPr marL="342900" indent="-342900">
              <a:buFont typeface="Arial" panose="020B0604020202020204" pitchFamily="34" charset="0"/>
              <a:buChar char="•"/>
              <a:defRPr/>
            </a:pPr>
            <a:r>
              <a:rPr lang="en-US" sz="2400" dirty="0">
                <a:solidFill>
                  <a:srgbClr val="FFC000"/>
                </a:solidFill>
              </a:rPr>
              <a:t>Service activities to or for a professional organization</a:t>
            </a:r>
          </a:p>
          <a:p>
            <a:pPr marL="342900" indent="-342900">
              <a:buFont typeface="Arial" panose="020B0604020202020204" pitchFamily="34" charset="0"/>
              <a:buChar char="•"/>
              <a:defRPr/>
            </a:pPr>
            <a:r>
              <a:rPr lang="en-US" sz="2400" dirty="0">
                <a:solidFill>
                  <a:srgbClr val="FFC000"/>
                </a:solidFill>
              </a:rPr>
              <a:t>Hosting an educational, training or outreach program with an external professional organization</a:t>
            </a:r>
            <a:r>
              <a:rPr lang="en-US" sz="2400" dirty="0">
                <a:solidFill>
                  <a:srgbClr val="ECDDAA"/>
                </a:solidFill>
              </a:rPr>
              <a:t>.</a:t>
            </a:r>
          </a:p>
          <a:p>
            <a:endParaRPr lang="en-US" dirty="0"/>
          </a:p>
        </p:txBody>
      </p:sp>
    </p:spTree>
    <p:extLst>
      <p:ext uri="{BB962C8B-B14F-4D97-AF65-F5344CB8AC3E}">
        <p14:creationId xmlns:p14="http://schemas.microsoft.com/office/powerpoint/2010/main" val="1361731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70" y="543299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212" y="5302340"/>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684779" y="362129"/>
            <a:ext cx="10210801" cy="838200"/>
          </a:xfrm>
        </p:spPr>
        <p:txBody>
          <a:bodyPr>
            <a:noAutofit/>
          </a:bodyPr>
          <a:lstStyle/>
          <a:p>
            <a:pPr>
              <a:defRPr/>
            </a:pPr>
            <a:r>
              <a:rPr lang="en-US" dirty="0">
                <a:solidFill>
                  <a:schemeClr val="tx1">
                    <a:lumMod val="95000"/>
                  </a:schemeClr>
                </a:solidFill>
              </a:rPr>
              <a:t>3.10b Program’s initial comments on Self-study</a:t>
            </a:r>
          </a:p>
        </p:txBody>
      </p:sp>
      <p:sp>
        <p:nvSpPr>
          <p:cNvPr id="4" name="Rectangle 3">
            <a:extLst>
              <a:ext uri="{FF2B5EF4-FFF2-40B4-BE49-F238E27FC236}">
                <a16:creationId xmlns:a16="http://schemas.microsoft.com/office/drawing/2014/main" id="{38D0E11D-4ED8-E54A-95A8-0DD36216FB45}"/>
              </a:ext>
            </a:extLst>
          </p:cNvPr>
          <p:cNvSpPr/>
          <p:nvPr/>
        </p:nvSpPr>
        <p:spPr>
          <a:xfrm>
            <a:off x="989012" y="1600200"/>
            <a:ext cx="9328828" cy="2308324"/>
          </a:xfrm>
          <a:prstGeom prst="rect">
            <a:avLst/>
          </a:prstGeom>
        </p:spPr>
        <p:txBody>
          <a:bodyPr wrap="square">
            <a:spAutoFit/>
          </a:bodyPr>
          <a:lstStyle/>
          <a:p>
            <a:pPr>
              <a:defRPr/>
            </a:pPr>
            <a:r>
              <a:rPr lang="en-US" sz="2400" dirty="0">
                <a:solidFill>
                  <a:schemeClr val="accent3">
                    <a:lumMod val="40000"/>
                    <a:lumOff val="60000"/>
                  </a:schemeClr>
                </a:solidFill>
              </a:rPr>
              <a:t>“The Program Director is a member of AAFS.  Another faculty member is in the process of applying for AAFS membership. Interactions with forensic science organizations has been limited due to the lack of funds from the administration for conferences and workshops.” (this also points to Standard 3.4 Institutional Support)</a:t>
            </a:r>
          </a:p>
          <a:p>
            <a:pPr>
              <a:defRPr/>
            </a:pPr>
            <a:r>
              <a:rPr lang="en-US" sz="2000" dirty="0"/>
              <a:t>	</a:t>
            </a:r>
            <a:r>
              <a:rPr lang="en-US" sz="2400" dirty="0">
                <a:solidFill>
                  <a:srgbClr val="ECDDAA"/>
                </a:solidFill>
              </a:rPr>
              <a:t>	</a:t>
            </a:r>
            <a:endParaRPr lang="en-US" sz="2400" dirty="0">
              <a:solidFill>
                <a:schemeClr val="accent3">
                  <a:lumMod val="40000"/>
                  <a:lumOff val="60000"/>
                </a:schemeClr>
              </a:solidFill>
            </a:endParaRPr>
          </a:p>
        </p:txBody>
      </p:sp>
      <p:sp>
        <p:nvSpPr>
          <p:cNvPr id="2" name="TextBox 1">
            <a:extLst>
              <a:ext uri="{FF2B5EF4-FFF2-40B4-BE49-F238E27FC236}">
                <a16:creationId xmlns:a16="http://schemas.microsoft.com/office/drawing/2014/main" id="{4C7FF26F-E548-1942-A2AA-1533A5A3D5F9}"/>
              </a:ext>
            </a:extLst>
          </p:cNvPr>
          <p:cNvSpPr txBox="1"/>
          <p:nvPr/>
        </p:nvSpPr>
        <p:spPr>
          <a:xfrm>
            <a:off x="1446212" y="3655419"/>
            <a:ext cx="8317327" cy="2289858"/>
          </a:xfrm>
          <a:prstGeom prst="rect">
            <a:avLst/>
          </a:prstGeom>
          <a:noFill/>
        </p:spPr>
        <p:txBody>
          <a:bodyPr wrap="square" rtlCol="0">
            <a:spAutoFit/>
          </a:bodyPr>
          <a:lstStyle/>
          <a:p>
            <a:pPr marL="342900" indent="-342900">
              <a:spcBef>
                <a:spcPct val="20000"/>
              </a:spcBef>
              <a:buFont typeface="Arial" panose="020B0604020202020204" pitchFamily="34" charset="0"/>
              <a:buChar char="•"/>
              <a:defRPr/>
            </a:pPr>
            <a:r>
              <a:rPr lang="en-US" sz="2400" kern="0" dirty="0">
                <a:solidFill>
                  <a:srgbClr val="FFC000"/>
                </a:solidFill>
                <a:latin typeface="Times New Roman"/>
              </a:rPr>
              <a:t>The Program Director has never attended an AAFS meeting or had students involved.  Membership alone does not constitute interaction.</a:t>
            </a:r>
          </a:p>
          <a:p>
            <a:pPr marL="342900" indent="-342900">
              <a:spcBef>
                <a:spcPct val="20000"/>
              </a:spcBef>
              <a:buFont typeface="Arial" panose="020B0604020202020204" pitchFamily="34" charset="0"/>
              <a:buChar char="•"/>
              <a:defRPr/>
            </a:pPr>
            <a:r>
              <a:rPr lang="en-US" sz="2400" kern="0" dirty="0">
                <a:solidFill>
                  <a:srgbClr val="FFC000"/>
                </a:solidFill>
                <a:latin typeface="Times New Roman"/>
              </a:rPr>
              <a:t>No other faculty were involved in any forensic science organization.</a:t>
            </a:r>
            <a:endParaRPr lang="en-US" sz="2000" kern="0" dirty="0">
              <a:solidFill>
                <a:srgbClr val="FFC000"/>
              </a:solidFill>
              <a:latin typeface="Times New Roman"/>
            </a:endParaRPr>
          </a:p>
          <a:p>
            <a:endParaRPr lang="en-US" dirty="0"/>
          </a:p>
        </p:txBody>
      </p:sp>
    </p:spTree>
    <p:extLst>
      <p:ext uri="{BB962C8B-B14F-4D97-AF65-F5344CB8AC3E}">
        <p14:creationId xmlns:p14="http://schemas.microsoft.com/office/powerpoint/2010/main" val="3197371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852" y="529050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6695" y="5029200"/>
            <a:ext cx="2078278" cy="1285875"/>
          </a:xfrm>
          <a:prstGeom prst="rect">
            <a:avLst/>
          </a:prstGeom>
        </p:spPr>
      </p:pic>
      <p:sp>
        <p:nvSpPr>
          <p:cNvPr id="3" name="Title 2">
            <a:extLst>
              <a:ext uri="{FF2B5EF4-FFF2-40B4-BE49-F238E27FC236}">
                <a16:creationId xmlns:a16="http://schemas.microsoft.com/office/drawing/2014/main" id="{C953DA9A-6F8F-AA4D-B945-1595EC333124}"/>
              </a:ext>
            </a:extLst>
          </p:cNvPr>
          <p:cNvSpPr>
            <a:spLocks noGrp="1"/>
          </p:cNvSpPr>
          <p:nvPr>
            <p:ph type="title"/>
          </p:nvPr>
        </p:nvSpPr>
        <p:spPr>
          <a:xfrm>
            <a:off x="455612" y="1371600"/>
            <a:ext cx="10210801" cy="838200"/>
          </a:xfrm>
        </p:spPr>
        <p:txBody>
          <a:bodyPr>
            <a:noAutofit/>
          </a:bodyPr>
          <a:lstStyle/>
          <a:p>
            <a:pPr algn="ctr">
              <a:defRPr/>
            </a:pPr>
            <a:r>
              <a:rPr lang="en-US" dirty="0">
                <a:solidFill>
                  <a:schemeClr val="tx1">
                    <a:lumMod val="95000"/>
                  </a:schemeClr>
                </a:solidFill>
              </a:rPr>
              <a:t>Questions?</a:t>
            </a:r>
          </a:p>
        </p:txBody>
      </p:sp>
    </p:spTree>
    <p:extLst>
      <p:ext uri="{BB962C8B-B14F-4D97-AF65-F5344CB8AC3E}">
        <p14:creationId xmlns:p14="http://schemas.microsoft.com/office/powerpoint/2010/main" val="3593757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3" y="5338762"/>
            <a:ext cx="2078278" cy="1285875"/>
          </a:xfrm>
          <a:prstGeom prst="rect">
            <a:avLst/>
          </a:prstGeom>
        </p:spPr>
      </p:pic>
      <p:pic>
        <p:nvPicPr>
          <p:cNvPr id="12" name="Picture 6">
            <a:extLst>
              <a:ext uri="{FF2B5EF4-FFF2-40B4-BE49-F238E27FC236}">
                <a16:creationId xmlns:a16="http://schemas.microsoft.com/office/drawing/2014/main" id="{18FB94DC-FED6-E549-859E-74A6003CC055}"/>
              </a:ext>
            </a:extLst>
          </p:cNvPr>
          <p:cNvPicPr>
            <a:picLocks noChangeAspect="1"/>
          </p:cNvPicPr>
          <p:nvPr/>
        </p:nvPicPr>
        <p:blipFill>
          <a:blip r:embed="rId4">
            <a:extLst>
              <a:ext uri="{28A0092B-C50C-407E-A947-70E740481C1C}">
                <a14:useLocalDpi xmlns:a14="http://schemas.microsoft.com/office/drawing/2010/main" val="0"/>
              </a:ext>
            </a:extLst>
          </a:blip>
          <a:srcRect l="21640" t="10255" r="24071" b="10255"/>
          <a:stretch>
            <a:fillRect/>
          </a:stretch>
        </p:blipFill>
        <p:spPr bwMode="auto">
          <a:xfrm>
            <a:off x="1491056" y="152400"/>
            <a:ext cx="7524680" cy="6198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26C5C24-119D-0740-971D-156192C8DE11}"/>
              </a:ext>
            </a:extLst>
          </p:cNvPr>
          <p:cNvSpPr txBox="1"/>
          <p:nvPr/>
        </p:nvSpPr>
        <p:spPr>
          <a:xfrm>
            <a:off x="9447212" y="381000"/>
            <a:ext cx="1957587" cy="584775"/>
          </a:xfrm>
          <a:prstGeom prst="rect">
            <a:avLst/>
          </a:prstGeom>
          <a:noFill/>
        </p:spPr>
        <p:txBody>
          <a:bodyPr wrap="none" rtlCol="0">
            <a:spAutoFit/>
          </a:bodyPr>
          <a:lstStyle/>
          <a:p>
            <a:r>
              <a:rPr lang="en-US" sz="3200" dirty="0"/>
              <a:t>Self-Study</a:t>
            </a:r>
          </a:p>
        </p:txBody>
      </p:sp>
      <p:sp>
        <p:nvSpPr>
          <p:cNvPr id="15" name="TextBox 2">
            <a:extLst>
              <a:ext uri="{FF2B5EF4-FFF2-40B4-BE49-F238E27FC236}">
                <a16:creationId xmlns:a16="http://schemas.microsoft.com/office/drawing/2014/main" id="{C3028A75-019A-E643-8D5C-8839932BBA24}"/>
              </a:ext>
            </a:extLst>
          </p:cNvPr>
          <p:cNvSpPr txBox="1">
            <a:spLocks noChangeArrowheads="1"/>
          </p:cNvSpPr>
          <p:nvPr/>
        </p:nvSpPr>
        <p:spPr bwMode="auto">
          <a:xfrm>
            <a:off x="9352271" y="1371600"/>
            <a:ext cx="2438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dirty="0">
                <a:solidFill>
                  <a:srgbClr val="ECDDAA"/>
                </a:solidFill>
                <a:latin typeface="Corbel" panose="020B0503020204020204" pitchFamily="34" charset="0"/>
              </a:rPr>
              <a:t>Standards</a:t>
            </a:r>
          </a:p>
          <a:p>
            <a:pPr>
              <a:spcBef>
                <a:spcPct val="0"/>
              </a:spcBef>
              <a:buFontTx/>
              <a:buNone/>
            </a:pPr>
            <a:endParaRPr lang="en-US" altLang="en-US" sz="2800" dirty="0">
              <a:solidFill>
                <a:srgbClr val="ECDDAA"/>
              </a:solidFill>
              <a:latin typeface="Corbel" panose="020B0503020204020204" pitchFamily="34" charset="0"/>
            </a:endParaRPr>
          </a:p>
          <a:p>
            <a:pPr>
              <a:spcBef>
                <a:spcPct val="0"/>
              </a:spcBef>
              <a:buFontTx/>
              <a:buNone/>
            </a:pPr>
            <a:endParaRPr lang="en-US" altLang="en-US" sz="2800" dirty="0">
              <a:solidFill>
                <a:srgbClr val="ECDDAA"/>
              </a:solidFill>
              <a:latin typeface="Corbel" panose="020B0503020204020204" pitchFamily="34" charset="0"/>
            </a:endParaRPr>
          </a:p>
          <a:p>
            <a:pPr>
              <a:spcBef>
                <a:spcPct val="0"/>
              </a:spcBef>
              <a:buFontTx/>
              <a:buNone/>
            </a:pPr>
            <a:endParaRPr lang="en-US" altLang="en-US" sz="2800" dirty="0">
              <a:solidFill>
                <a:srgbClr val="ECDDAA"/>
              </a:solidFill>
              <a:latin typeface="Corbel" panose="020B0503020204020204" pitchFamily="34" charset="0"/>
            </a:endParaRPr>
          </a:p>
          <a:p>
            <a:pPr>
              <a:spcBef>
                <a:spcPct val="0"/>
              </a:spcBef>
              <a:buFontTx/>
              <a:buNone/>
            </a:pPr>
            <a:r>
              <a:rPr lang="en-US" altLang="en-US" sz="2800" dirty="0">
                <a:solidFill>
                  <a:srgbClr val="ECDDAA"/>
                </a:solidFill>
                <a:latin typeface="Corbel" panose="020B0503020204020204" pitchFamily="34" charset="0"/>
              </a:rPr>
              <a:t>Guide to Preparing a Self-study</a:t>
            </a:r>
          </a:p>
          <a:p>
            <a:pPr>
              <a:spcBef>
                <a:spcPct val="0"/>
              </a:spcBef>
              <a:buFontTx/>
              <a:buNone/>
            </a:pPr>
            <a:endParaRPr lang="en-US" altLang="en-US" sz="2800" dirty="0">
              <a:solidFill>
                <a:srgbClr val="ECDDAA"/>
              </a:solidFill>
            </a:endParaRPr>
          </a:p>
          <a:p>
            <a:pPr>
              <a:spcBef>
                <a:spcPct val="0"/>
              </a:spcBef>
              <a:buFontTx/>
              <a:buNone/>
            </a:pPr>
            <a:endParaRPr lang="en-US" altLang="en-US" sz="2800" dirty="0">
              <a:solidFill>
                <a:srgbClr val="ECDDAA"/>
              </a:solidFill>
            </a:endParaRPr>
          </a:p>
          <a:p>
            <a:pPr>
              <a:spcBef>
                <a:spcPct val="0"/>
              </a:spcBef>
              <a:buFontTx/>
              <a:buNone/>
            </a:pPr>
            <a:endParaRPr lang="en-US" altLang="en-US" sz="2800" dirty="0">
              <a:solidFill>
                <a:srgbClr val="ECDDAA"/>
              </a:solidFill>
            </a:endParaRPr>
          </a:p>
        </p:txBody>
      </p:sp>
      <p:cxnSp>
        <p:nvCxnSpPr>
          <p:cNvPr id="16" name="Straight Arrow Connector 15">
            <a:extLst>
              <a:ext uri="{FF2B5EF4-FFF2-40B4-BE49-F238E27FC236}">
                <a16:creationId xmlns:a16="http://schemas.microsoft.com/office/drawing/2014/main" id="{859E46C2-6A4E-7A4A-8F15-74A09FB9EA6A}"/>
              </a:ext>
            </a:extLst>
          </p:cNvPr>
          <p:cNvCxnSpPr>
            <a:cxnSpLocks/>
          </p:cNvCxnSpPr>
          <p:nvPr/>
        </p:nvCxnSpPr>
        <p:spPr>
          <a:xfrm flipH="1">
            <a:off x="6094412" y="1752600"/>
            <a:ext cx="3347900" cy="251460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885C9717-994F-BD48-B4D4-36B8B368951E}"/>
              </a:ext>
            </a:extLst>
          </p:cNvPr>
          <p:cNvCxnSpPr>
            <a:cxnSpLocks/>
            <a:stCxn id="15" idx="1"/>
          </p:cNvCxnSpPr>
          <p:nvPr/>
        </p:nvCxnSpPr>
        <p:spPr>
          <a:xfrm flipH="1">
            <a:off x="6794055" y="3571875"/>
            <a:ext cx="2558216" cy="121151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034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5394661"/>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335" y="438765"/>
            <a:ext cx="2078278" cy="1285875"/>
          </a:xfrm>
          <a:prstGeom prst="rect">
            <a:avLst/>
          </a:prstGeom>
        </p:spPr>
      </p:pic>
      <p:pic>
        <p:nvPicPr>
          <p:cNvPr id="12" name="Picture 3">
            <a:extLst>
              <a:ext uri="{FF2B5EF4-FFF2-40B4-BE49-F238E27FC236}">
                <a16:creationId xmlns:a16="http://schemas.microsoft.com/office/drawing/2014/main" id="{DDE8FA60-73ED-E946-9833-79A7C148DF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716" t="19054" r="18199" b="10513"/>
          <a:stretch>
            <a:fillRect/>
          </a:stretch>
        </p:blipFill>
        <p:spPr bwMode="auto">
          <a:xfrm>
            <a:off x="2835104" y="304800"/>
            <a:ext cx="693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6">
            <a:extLst>
              <a:ext uri="{FF2B5EF4-FFF2-40B4-BE49-F238E27FC236}">
                <a16:creationId xmlns:a16="http://schemas.microsoft.com/office/drawing/2014/main" id="{6DA271F2-4AEC-D84C-B6BF-0138633E8B7B}"/>
              </a:ext>
            </a:extLst>
          </p:cNvPr>
          <p:cNvSpPr txBox="1">
            <a:spLocks noChangeArrowheads="1"/>
          </p:cNvSpPr>
          <p:nvPr/>
        </p:nvSpPr>
        <p:spPr bwMode="auto">
          <a:xfrm>
            <a:off x="180975" y="219075"/>
            <a:ext cx="240823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rgbClr val="FFC000"/>
                </a:solidFill>
                <a:latin typeface="Corbel" panose="020B0503020204020204" pitchFamily="34" charset="0"/>
              </a:rPr>
              <a:t>Under normal circumstances, you would begin your </a:t>
            </a:r>
            <a:r>
              <a:rPr lang="en-US" altLang="en-US" sz="2000" u="sng" dirty="0">
                <a:solidFill>
                  <a:srgbClr val="FFC000"/>
                </a:solidFill>
                <a:latin typeface="Corbel" panose="020B0503020204020204" pitchFamily="34" charset="0"/>
              </a:rPr>
              <a:t>Self-study </a:t>
            </a:r>
            <a:r>
              <a:rPr lang="en-US" altLang="en-US" sz="2000" dirty="0">
                <a:solidFill>
                  <a:srgbClr val="FFC000"/>
                </a:solidFill>
                <a:latin typeface="Corbel" panose="020B0503020204020204" pitchFamily="34" charset="0"/>
              </a:rPr>
              <a:t>here, in your program account</a:t>
            </a:r>
            <a:r>
              <a:rPr lang="en-US" altLang="en-US" sz="2000" dirty="0">
                <a:solidFill>
                  <a:srgbClr val="FFC000"/>
                </a:solidFill>
              </a:rPr>
              <a:t>.</a:t>
            </a:r>
          </a:p>
          <a:p>
            <a:pPr>
              <a:spcBef>
                <a:spcPct val="0"/>
              </a:spcBef>
              <a:buFontTx/>
              <a:buNone/>
            </a:pPr>
            <a:endParaRPr lang="en-US" altLang="en-US" sz="1800" dirty="0"/>
          </a:p>
        </p:txBody>
      </p:sp>
      <p:sp>
        <p:nvSpPr>
          <p:cNvPr id="16" name="TextBox 7">
            <a:extLst>
              <a:ext uri="{FF2B5EF4-FFF2-40B4-BE49-F238E27FC236}">
                <a16:creationId xmlns:a16="http://schemas.microsoft.com/office/drawing/2014/main" id="{E8DB6703-CC67-CF4B-9823-D6519C653CEE}"/>
              </a:ext>
            </a:extLst>
          </p:cNvPr>
          <p:cNvSpPr txBox="1">
            <a:spLocks noChangeArrowheads="1"/>
          </p:cNvSpPr>
          <p:nvPr/>
        </p:nvSpPr>
        <p:spPr bwMode="auto">
          <a:xfrm>
            <a:off x="180975" y="5058603"/>
            <a:ext cx="6019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rgbClr val="FFC000"/>
                </a:solidFill>
                <a:latin typeface="Corbel" panose="020B0503020204020204" pitchFamily="34" charset="0"/>
              </a:rPr>
              <a:t>Since the 2021 Self-studies will be paper due to FEPAC transitioning its on-line service, the Self-study paper form will be uploaded into the “Shared Documents” folder in your program account</a:t>
            </a:r>
            <a:r>
              <a:rPr lang="en-US" altLang="en-US" sz="2000" dirty="0"/>
              <a:t>.</a:t>
            </a:r>
          </a:p>
          <a:p>
            <a:pPr>
              <a:spcBef>
                <a:spcPct val="0"/>
              </a:spcBef>
              <a:buFontTx/>
              <a:buNone/>
            </a:pPr>
            <a:endParaRPr lang="en-US" altLang="en-US" sz="1800" dirty="0"/>
          </a:p>
        </p:txBody>
      </p:sp>
      <p:cxnSp>
        <p:nvCxnSpPr>
          <p:cNvPr id="17" name="Straight Arrow Connector 16">
            <a:extLst>
              <a:ext uri="{FF2B5EF4-FFF2-40B4-BE49-F238E27FC236}">
                <a16:creationId xmlns:a16="http://schemas.microsoft.com/office/drawing/2014/main" id="{4DA79293-4AFF-9444-ACAE-24C23108A87E}"/>
              </a:ext>
            </a:extLst>
          </p:cNvPr>
          <p:cNvCxnSpPr/>
          <p:nvPr/>
        </p:nvCxnSpPr>
        <p:spPr>
          <a:xfrm flipV="1">
            <a:off x="1331033" y="3229803"/>
            <a:ext cx="1828800" cy="182880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a:extLst>
              <a:ext uri="{FF2B5EF4-FFF2-40B4-BE49-F238E27FC236}">
                <a16:creationId xmlns:a16="http://schemas.microsoft.com/office/drawing/2014/main" id="{D09684CB-4A4A-C947-A700-56E46BC5ECDF}"/>
              </a:ext>
            </a:extLst>
          </p:cNvPr>
          <p:cNvCxnSpPr>
            <a:cxnSpLocks/>
          </p:cNvCxnSpPr>
          <p:nvPr/>
        </p:nvCxnSpPr>
        <p:spPr>
          <a:xfrm>
            <a:off x="1385093" y="1905000"/>
            <a:ext cx="1774740" cy="788069"/>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0572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6412" y="381000"/>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335" y="5362575"/>
            <a:ext cx="2078278" cy="1285875"/>
          </a:xfrm>
          <a:prstGeom prst="rect">
            <a:avLst/>
          </a:prstGeom>
        </p:spPr>
      </p:pic>
      <p:pic>
        <p:nvPicPr>
          <p:cNvPr id="10" name="Picture 3">
            <a:extLst>
              <a:ext uri="{FF2B5EF4-FFF2-40B4-BE49-F238E27FC236}">
                <a16:creationId xmlns:a16="http://schemas.microsoft.com/office/drawing/2014/main" id="{3248233F-0538-004B-B355-B28F40D5A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276" t="12500" r="19827" b="5000"/>
          <a:stretch>
            <a:fillRect/>
          </a:stretch>
        </p:blipFill>
        <p:spPr bwMode="auto">
          <a:xfrm>
            <a:off x="379412" y="195263"/>
            <a:ext cx="57912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E8859A32-C49B-AF4D-B4DF-B504C49B69C5}"/>
              </a:ext>
            </a:extLst>
          </p:cNvPr>
          <p:cNvSpPr>
            <a:spLocks noGrp="1"/>
          </p:cNvSpPr>
          <p:nvPr>
            <p:ph idx="1"/>
          </p:nvPr>
        </p:nvSpPr>
        <p:spPr>
          <a:xfrm>
            <a:off x="6475412" y="381000"/>
            <a:ext cx="4010025" cy="4525963"/>
          </a:xfrm>
        </p:spPr>
        <p:txBody>
          <a:bodyPr>
            <a:noAutofit/>
          </a:bodyPr>
          <a:lstStyle/>
          <a:p>
            <a:pPr marL="0" indent="0">
              <a:buFontTx/>
              <a:buNone/>
              <a:defRPr/>
            </a:pPr>
            <a:r>
              <a:rPr lang="en-US" altLang="en-US" sz="1800" dirty="0">
                <a:solidFill>
                  <a:schemeClr val="tx1">
                    <a:lumMod val="95000"/>
                  </a:schemeClr>
                </a:solidFill>
              </a:rPr>
              <a:t>Self-study responses for each section of the standards (All programs)</a:t>
            </a:r>
          </a:p>
          <a:p>
            <a:pPr marL="0" indent="0">
              <a:buFontTx/>
              <a:buNone/>
              <a:defRPr/>
            </a:pPr>
            <a:r>
              <a:rPr lang="en-US" altLang="en-US" sz="1800" dirty="0">
                <a:solidFill>
                  <a:schemeClr val="tx1">
                    <a:lumMod val="95000"/>
                  </a:schemeClr>
                </a:solidFill>
              </a:rPr>
              <a:t>3.1 Eligibility</a:t>
            </a:r>
            <a:r>
              <a:rPr lang="en-US" altLang="en-US" sz="1800" dirty="0">
                <a:solidFill>
                  <a:srgbClr val="FF0000"/>
                </a:solidFill>
              </a:rPr>
              <a:t>*</a:t>
            </a:r>
          </a:p>
          <a:p>
            <a:pPr marL="0" indent="0">
              <a:buFontTx/>
              <a:buNone/>
              <a:defRPr/>
            </a:pPr>
            <a:r>
              <a:rPr lang="en-US" altLang="en-US" sz="1800" dirty="0">
                <a:solidFill>
                  <a:schemeClr val="tx1">
                    <a:lumMod val="95000"/>
                  </a:schemeClr>
                </a:solidFill>
              </a:rPr>
              <a:t>3.2 Mission, goals, objectives</a:t>
            </a:r>
          </a:p>
          <a:p>
            <a:pPr marL="0" indent="0">
              <a:buFontTx/>
              <a:buNone/>
              <a:defRPr/>
            </a:pPr>
            <a:r>
              <a:rPr lang="en-US" altLang="en-US" sz="1800" dirty="0">
                <a:solidFill>
                  <a:schemeClr val="tx1">
                    <a:lumMod val="95000"/>
                  </a:schemeClr>
                </a:solidFill>
              </a:rPr>
              <a:t>3.3 Planning and evaluation</a:t>
            </a:r>
          </a:p>
          <a:p>
            <a:pPr marL="0" indent="0">
              <a:buFontTx/>
              <a:buNone/>
              <a:defRPr/>
            </a:pPr>
            <a:r>
              <a:rPr lang="en-US" altLang="en-US" sz="1800" dirty="0">
                <a:solidFill>
                  <a:schemeClr val="tx1">
                    <a:lumMod val="95000"/>
                  </a:schemeClr>
                </a:solidFill>
              </a:rPr>
              <a:t>3.4 Institutional support</a:t>
            </a:r>
          </a:p>
          <a:p>
            <a:pPr marL="0" indent="0">
              <a:buFontTx/>
              <a:buNone/>
              <a:defRPr/>
            </a:pPr>
            <a:r>
              <a:rPr lang="en-US" altLang="en-US" sz="1800" dirty="0">
                <a:solidFill>
                  <a:schemeClr val="tx1">
                    <a:lumMod val="95000"/>
                  </a:schemeClr>
                </a:solidFill>
              </a:rPr>
              <a:t>3.5 Faculty</a:t>
            </a:r>
            <a:r>
              <a:rPr lang="en-US" altLang="en-US" sz="1800" dirty="0">
                <a:solidFill>
                  <a:srgbClr val="FF0000"/>
                </a:solidFill>
              </a:rPr>
              <a:t>*</a:t>
            </a:r>
          </a:p>
          <a:p>
            <a:pPr marL="0" indent="0">
              <a:buFontTx/>
              <a:buNone/>
              <a:defRPr/>
            </a:pPr>
            <a:r>
              <a:rPr lang="en-US" altLang="en-US" sz="1800" dirty="0">
                <a:solidFill>
                  <a:schemeClr val="tx1">
                    <a:lumMod val="95000"/>
                  </a:schemeClr>
                </a:solidFill>
              </a:rPr>
              <a:t>3.6 Recruiting and admissions</a:t>
            </a:r>
          </a:p>
          <a:p>
            <a:pPr marL="0" indent="0">
              <a:buFontTx/>
              <a:buNone/>
              <a:defRPr/>
            </a:pPr>
            <a:r>
              <a:rPr lang="en-US" altLang="en-US" sz="1800" dirty="0">
                <a:solidFill>
                  <a:schemeClr val="tx1">
                    <a:lumMod val="95000"/>
                  </a:schemeClr>
                </a:solidFill>
              </a:rPr>
              <a:t>3.7 Student support services</a:t>
            </a:r>
          </a:p>
          <a:p>
            <a:pPr marL="0" indent="0">
              <a:buFontTx/>
              <a:buNone/>
              <a:defRPr/>
            </a:pPr>
            <a:r>
              <a:rPr lang="en-US" altLang="en-US" sz="1800" dirty="0">
                <a:solidFill>
                  <a:schemeClr val="tx1">
                    <a:lumMod val="95000"/>
                  </a:schemeClr>
                </a:solidFill>
              </a:rPr>
              <a:t>3.9 Distance learning</a:t>
            </a:r>
          </a:p>
          <a:p>
            <a:pPr marL="0" indent="0">
              <a:buFontTx/>
              <a:buNone/>
              <a:defRPr/>
            </a:pPr>
            <a:r>
              <a:rPr lang="en-US" altLang="en-US" sz="1800" dirty="0">
                <a:solidFill>
                  <a:schemeClr val="tx1">
                    <a:lumMod val="95000"/>
                  </a:schemeClr>
                </a:solidFill>
              </a:rPr>
              <a:t>3.10 Professional involvement</a:t>
            </a:r>
          </a:p>
          <a:p>
            <a:pPr marL="0" indent="0">
              <a:buFontTx/>
              <a:buNone/>
              <a:defRPr/>
            </a:pPr>
            <a:r>
              <a:rPr lang="en-US" altLang="en-US" sz="1800" dirty="0">
                <a:solidFill>
                  <a:schemeClr val="tx1">
                    <a:lumMod val="95000"/>
                  </a:schemeClr>
                </a:solidFill>
              </a:rPr>
              <a:t>3.10a Interaction FS Laboratory</a:t>
            </a:r>
          </a:p>
          <a:p>
            <a:pPr marL="0" indent="0">
              <a:buFontTx/>
              <a:buNone/>
              <a:defRPr/>
            </a:pPr>
            <a:r>
              <a:rPr lang="en-US" altLang="en-US" sz="1800" dirty="0">
                <a:solidFill>
                  <a:schemeClr val="tx1">
                    <a:lumMod val="95000"/>
                  </a:schemeClr>
                </a:solidFill>
              </a:rPr>
              <a:t>3.10b Interaction FS Organization</a:t>
            </a:r>
          </a:p>
        </p:txBody>
      </p:sp>
      <p:sp>
        <p:nvSpPr>
          <p:cNvPr id="12" name="TextBox 4">
            <a:extLst>
              <a:ext uri="{FF2B5EF4-FFF2-40B4-BE49-F238E27FC236}">
                <a16:creationId xmlns:a16="http://schemas.microsoft.com/office/drawing/2014/main" id="{6A7550C2-84A7-434B-84DA-DA7371F70F12}"/>
              </a:ext>
            </a:extLst>
          </p:cNvPr>
          <p:cNvSpPr txBox="1">
            <a:spLocks noChangeArrowheads="1"/>
          </p:cNvSpPr>
          <p:nvPr/>
        </p:nvSpPr>
        <p:spPr bwMode="auto">
          <a:xfrm>
            <a:off x="7085012" y="6294437"/>
            <a:ext cx="213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2000" dirty="0">
                <a:solidFill>
                  <a:srgbClr val="FF0000"/>
                </a:solidFill>
              </a:rPr>
              <a:t>*Application</a:t>
            </a:r>
          </a:p>
          <a:p>
            <a:pPr>
              <a:spcBef>
                <a:spcPct val="0"/>
              </a:spcBef>
              <a:buFontTx/>
              <a:buNone/>
              <a:defRPr/>
            </a:pPr>
            <a:endParaRPr lang="en-US" altLang="en-US" sz="2000" dirty="0">
              <a:solidFill>
                <a:schemeClr val="accent5"/>
              </a:solidFill>
            </a:endParaRPr>
          </a:p>
        </p:txBody>
      </p:sp>
    </p:spTree>
    <p:extLst>
      <p:ext uri="{BB962C8B-B14F-4D97-AF65-F5344CB8AC3E}">
        <p14:creationId xmlns:p14="http://schemas.microsoft.com/office/powerpoint/2010/main" val="405430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9205" y="5540850"/>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080" y="302722"/>
            <a:ext cx="2078278" cy="1285875"/>
          </a:xfrm>
          <a:prstGeom prst="rect">
            <a:avLst/>
          </a:prstGeom>
        </p:spPr>
      </p:pic>
      <p:sp>
        <p:nvSpPr>
          <p:cNvPr id="10" name="Content Placeholder 2">
            <a:extLst>
              <a:ext uri="{FF2B5EF4-FFF2-40B4-BE49-F238E27FC236}">
                <a16:creationId xmlns:a16="http://schemas.microsoft.com/office/drawing/2014/main" id="{03240FCC-10D1-9C4F-823E-076811D1A0AE}"/>
              </a:ext>
            </a:extLst>
          </p:cNvPr>
          <p:cNvSpPr>
            <a:spLocks noGrp="1"/>
          </p:cNvSpPr>
          <p:nvPr>
            <p:ph idx="1"/>
          </p:nvPr>
        </p:nvSpPr>
        <p:spPr>
          <a:xfrm>
            <a:off x="760412" y="347027"/>
            <a:ext cx="5791200" cy="6086475"/>
          </a:xfrm>
        </p:spPr>
        <p:txBody>
          <a:bodyPr>
            <a:normAutofit fontScale="92500" lnSpcReduction="20000"/>
          </a:bodyPr>
          <a:lstStyle/>
          <a:p>
            <a:pPr marL="0" indent="0">
              <a:buFontTx/>
              <a:buNone/>
            </a:pPr>
            <a:r>
              <a:rPr lang="en-US" altLang="en-US" sz="2400" dirty="0"/>
              <a:t>Self-study standards (All programs)</a:t>
            </a:r>
          </a:p>
          <a:p>
            <a:pPr marL="0" indent="0">
              <a:buFontTx/>
              <a:buNone/>
            </a:pPr>
            <a:r>
              <a:rPr lang="en-US" altLang="en-US" sz="2400" dirty="0"/>
              <a:t>3.1 Eligibility</a:t>
            </a:r>
          </a:p>
          <a:p>
            <a:pPr marL="0" indent="0">
              <a:buFontTx/>
              <a:buNone/>
            </a:pPr>
            <a:r>
              <a:rPr lang="en-US" altLang="en-US" sz="2400" dirty="0"/>
              <a:t>3.2 Mission, goals, objectives</a:t>
            </a:r>
          </a:p>
          <a:p>
            <a:pPr marL="0" indent="0">
              <a:buFontTx/>
              <a:buNone/>
            </a:pPr>
            <a:r>
              <a:rPr lang="en-US" altLang="en-US" sz="2400" dirty="0"/>
              <a:t>3.3 Planning and evaluation</a:t>
            </a:r>
            <a:r>
              <a:rPr lang="en-US" altLang="en-US" sz="2400" dirty="0">
                <a:solidFill>
                  <a:srgbClr val="FF0000"/>
                </a:solidFill>
              </a:rPr>
              <a:t>*</a:t>
            </a:r>
          </a:p>
          <a:p>
            <a:pPr marL="0" indent="0">
              <a:buFontTx/>
              <a:buNone/>
            </a:pPr>
            <a:r>
              <a:rPr lang="en-US" altLang="en-US" sz="2400" dirty="0"/>
              <a:t>3.4 Institutional support</a:t>
            </a:r>
          </a:p>
          <a:p>
            <a:pPr marL="0" indent="0">
              <a:buFontTx/>
              <a:buNone/>
            </a:pPr>
            <a:r>
              <a:rPr lang="en-US" altLang="en-US" sz="2400" dirty="0"/>
              <a:t>3.5 Faculty</a:t>
            </a:r>
            <a:r>
              <a:rPr lang="en-US" altLang="en-US" sz="2400" dirty="0">
                <a:solidFill>
                  <a:srgbClr val="FF0000"/>
                </a:solidFill>
              </a:rPr>
              <a:t>*</a:t>
            </a:r>
          </a:p>
          <a:p>
            <a:pPr marL="0" indent="0">
              <a:buFontTx/>
              <a:buNone/>
            </a:pPr>
            <a:r>
              <a:rPr lang="en-US" altLang="en-US" sz="2400" dirty="0"/>
              <a:t>3.6 Recruiting and admissions</a:t>
            </a:r>
          </a:p>
          <a:p>
            <a:pPr marL="0" indent="0">
              <a:buFontTx/>
              <a:buNone/>
            </a:pPr>
            <a:r>
              <a:rPr lang="en-US" altLang="en-US" sz="2400" dirty="0"/>
              <a:t>3.7 Student support services</a:t>
            </a:r>
          </a:p>
          <a:p>
            <a:pPr marL="0" indent="0">
              <a:buFontTx/>
              <a:buNone/>
            </a:pPr>
            <a:r>
              <a:rPr lang="en-US" altLang="en-US" sz="2400" dirty="0"/>
              <a:t>3.8 Complaints</a:t>
            </a:r>
          </a:p>
          <a:p>
            <a:pPr marL="0" indent="0">
              <a:buFontTx/>
              <a:buNone/>
            </a:pPr>
            <a:r>
              <a:rPr lang="en-US" altLang="en-US" sz="2400" dirty="0"/>
              <a:t>3.9 Distance learning</a:t>
            </a:r>
          </a:p>
          <a:p>
            <a:pPr marL="0" indent="0">
              <a:buFontTx/>
              <a:buNone/>
            </a:pPr>
            <a:r>
              <a:rPr lang="en-US" altLang="en-US" sz="2400" dirty="0"/>
              <a:t>3.10 Professional involvement</a:t>
            </a:r>
          </a:p>
          <a:p>
            <a:pPr marL="0" indent="0">
              <a:buFontTx/>
              <a:buNone/>
            </a:pPr>
            <a:r>
              <a:rPr lang="en-US" altLang="en-US" sz="2400" dirty="0"/>
              <a:t>	3.10a Interaction FS Laboratory</a:t>
            </a:r>
            <a:r>
              <a:rPr lang="en-US" altLang="en-US" sz="2400" dirty="0">
                <a:solidFill>
                  <a:srgbClr val="FF0000"/>
                </a:solidFill>
              </a:rPr>
              <a:t>*</a:t>
            </a:r>
          </a:p>
          <a:p>
            <a:pPr marL="0" indent="0">
              <a:buFontTx/>
              <a:buNone/>
            </a:pPr>
            <a:r>
              <a:rPr lang="en-US" altLang="en-US" sz="2400" dirty="0"/>
              <a:t>	3.10b Interaction FS Organization</a:t>
            </a:r>
            <a:r>
              <a:rPr lang="en-US" altLang="en-US" sz="2400" dirty="0">
                <a:solidFill>
                  <a:srgbClr val="FF0000"/>
                </a:solidFill>
              </a:rPr>
              <a:t>*</a:t>
            </a:r>
          </a:p>
        </p:txBody>
      </p:sp>
      <p:sp>
        <p:nvSpPr>
          <p:cNvPr id="11" name="TextBox 10">
            <a:extLst>
              <a:ext uri="{FF2B5EF4-FFF2-40B4-BE49-F238E27FC236}">
                <a16:creationId xmlns:a16="http://schemas.microsoft.com/office/drawing/2014/main" id="{2E2EE3F7-B38F-FA4A-9567-C6AC5C6CA99F}"/>
              </a:ext>
            </a:extLst>
          </p:cNvPr>
          <p:cNvSpPr txBox="1"/>
          <p:nvPr/>
        </p:nvSpPr>
        <p:spPr>
          <a:xfrm>
            <a:off x="7161212" y="1295400"/>
            <a:ext cx="3124200" cy="3539430"/>
          </a:xfrm>
          <a:prstGeom prst="rect">
            <a:avLst/>
          </a:prstGeom>
          <a:noFill/>
        </p:spPr>
        <p:txBody>
          <a:bodyPr>
            <a:spAutoFit/>
          </a:bodyPr>
          <a:lstStyle/>
          <a:p>
            <a:pPr>
              <a:defRPr/>
            </a:pPr>
            <a:r>
              <a:rPr lang="en-US" sz="2800" dirty="0">
                <a:solidFill>
                  <a:srgbClr val="FF0000"/>
                </a:solidFill>
              </a:rPr>
              <a:t>*</a:t>
            </a:r>
            <a:r>
              <a:rPr lang="en-US" sz="2800" dirty="0">
                <a:solidFill>
                  <a:srgbClr val="FFC000"/>
                </a:solidFill>
              </a:rPr>
              <a:t>Our focus in this training will be on those standards most often in non-compliance based on a review of submissions in the past three-years</a:t>
            </a:r>
            <a:r>
              <a:rPr lang="en-US" sz="2800" dirty="0">
                <a:solidFill>
                  <a:schemeClr val="accent5"/>
                </a:solidFill>
              </a:rPr>
              <a:t>.</a:t>
            </a:r>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36" y="5638800"/>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6992" y="177165"/>
            <a:ext cx="2078278" cy="1285875"/>
          </a:xfrm>
          <a:prstGeom prst="rect">
            <a:avLst/>
          </a:prstGeom>
        </p:spPr>
      </p:pic>
      <p:sp>
        <p:nvSpPr>
          <p:cNvPr id="10" name="Content Placeholder 2">
            <a:extLst>
              <a:ext uri="{FF2B5EF4-FFF2-40B4-BE49-F238E27FC236}">
                <a16:creationId xmlns:a16="http://schemas.microsoft.com/office/drawing/2014/main" id="{2309393C-3FD0-6E4E-A75B-71433CD4AC9D}"/>
              </a:ext>
            </a:extLst>
          </p:cNvPr>
          <p:cNvSpPr>
            <a:spLocks noGrp="1"/>
          </p:cNvSpPr>
          <p:nvPr>
            <p:ph idx="1"/>
          </p:nvPr>
        </p:nvSpPr>
        <p:spPr>
          <a:xfrm>
            <a:off x="1446212" y="304800"/>
            <a:ext cx="8610600" cy="6019800"/>
          </a:xfrm>
        </p:spPr>
        <p:txBody>
          <a:bodyPr>
            <a:noAutofit/>
          </a:bodyPr>
          <a:lstStyle/>
          <a:p>
            <a:pPr marL="0" indent="0">
              <a:buFontTx/>
              <a:buNone/>
              <a:defRPr/>
            </a:pPr>
            <a:r>
              <a:rPr lang="en-US" sz="3200" dirty="0">
                <a:solidFill>
                  <a:srgbClr val="FFC000"/>
                </a:solidFill>
              </a:rPr>
              <a:t>3.3 Planning and evaluation – Standard (partial)</a:t>
            </a:r>
          </a:p>
          <a:p>
            <a:pPr marL="0" indent="0">
              <a:buFontTx/>
              <a:buNone/>
              <a:defRPr/>
            </a:pPr>
            <a:endParaRPr lang="en-US" sz="2800" dirty="0">
              <a:solidFill>
                <a:srgbClr val="FFC000"/>
              </a:solidFill>
            </a:endParaRPr>
          </a:p>
          <a:p>
            <a:pPr marL="0" indent="0">
              <a:buFontTx/>
              <a:buNone/>
              <a:defRPr/>
            </a:pPr>
            <a:r>
              <a:rPr lang="en-US" sz="2600" dirty="0">
                <a:solidFill>
                  <a:schemeClr val="tx1">
                    <a:lumMod val="95000"/>
                  </a:schemeClr>
                </a:solidFill>
              </a:rPr>
              <a:t>The program shall have an </a:t>
            </a:r>
            <a:r>
              <a:rPr lang="en-US" sz="2600" u="sng" dirty="0">
                <a:solidFill>
                  <a:schemeClr val="tx1">
                    <a:lumMod val="95000"/>
                  </a:schemeClr>
                </a:solidFill>
              </a:rPr>
              <a:t>explicit</a:t>
            </a:r>
            <a:r>
              <a:rPr lang="en-US" sz="2600" dirty="0">
                <a:solidFill>
                  <a:schemeClr val="tx1">
                    <a:lumMod val="95000"/>
                  </a:schemeClr>
                </a:solidFill>
              </a:rPr>
              <a:t> process for:</a:t>
            </a:r>
          </a:p>
          <a:p>
            <a:pPr marL="514350" indent="-514350">
              <a:buFont typeface="+mj-lt"/>
              <a:buAutoNum type="arabicPeriod"/>
              <a:defRPr/>
            </a:pPr>
            <a:r>
              <a:rPr lang="en-US" sz="2600" u="sng" dirty="0">
                <a:solidFill>
                  <a:schemeClr val="tx1">
                    <a:lumMod val="95000"/>
                  </a:schemeClr>
                </a:solidFill>
              </a:rPr>
              <a:t>evaluating</a:t>
            </a:r>
            <a:r>
              <a:rPr lang="en-US" sz="2600" dirty="0">
                <a:solidFill>
                  <a:schemeClr val="tx1">
                    <a:lumMod val="95000"/>
                  </a:schemeClr>
                </a:solidFill>
              </a:rPr>
              <a:t> and </a:t>
            </a:r>
            <a:r>
              <a:rPr lang="en-US" sz="2600" u="sng" dirty="0">
                <a:solidFill>
                  <a:schemeClr val="tx1">
                    <a:lumMod val="95000"/>
                  </a:schemeClr>
                </a:solidFill>
              </a:rPr>
              <a:t>monitoring</a:t>
            </a:r>
            <a:r>
              <a:rPr lang="en-US" sz="2600" dirty="0">
                <a:solidFill>
                  <a:schemeClr val="tx1">
                    <a:lumMod val="95000"/>
                  </a:schemeClr>
                </a:solidFill>
              </a:rPr>
              <a:t> its overall efforts to fulfill its mission, goals, and objectives;</a:t>
            </a:r>
          </a:p>
          <a:p>
            <a:pPr marL="514350" indent="-514350">
              <a:buFont typeface="+mj-lt"/>
              <a:buAutoNum type="arabicPeriod"/>
              <a:defRPr/>
            </a:pPr>
            <a:r>
              <a:rPr lang="en-US" sz="2600" u="sng" dirty="0">
                <a:solidFill>
                  <a:schemeClr val="tx1">
                    <a:lumMod val="95000"/>
                  </a:schemeClr>
                </a:solidFill>
              </a:rPr>
              <a:t>assessing</a:t>
            </a:r>
            <a:r>
              <a:rPr lang="en-US" sz="2600" dirty="0">
                <a:solidFill>
                  <a:schemeClr val="tx1">
                    <a:lumMod val="95000"/>
                  </a:schemeClr>
                </a:solidFill>
              </a:rPr>
              <a:t> its effectiveness in serving its various constituencies;</a:t>
            </a:r>
          </a:p>
          <a:p>
            <a:pPr marL="514350" indent="-514350">
              <a:buFont typeface="+mj-lt"/>
              <a:buAutoNum type="arabicPeriod"/>
              <a:defRPr/>
            </a:pPr>
            <a:r>
              <a:rPr lang="en-US" sz="2600" u="sng" dirty="0">
                <a:solidFill>
                  <a:schemeClr val="tx1">
                    <a:lumMod val="95000"/>
                  </a:schemeClr>
                </a:solidFill>
              </a:rPr>
              <a:t>modifying</a:t>
            </a:r>
            <a:r>
              <a:rPr lang="en-US" sz="2600" dirty="0">
                <a:solidFill>
                  <a:schemeClr val="tx1">
                    <a:lumMod val="95000"/>
                  </a:schemeClr>
                </a:solidFill>
              </a:rPr>
              <a:t> the curriculum as necessary, </a:t>
            </a:r>
            <a:r>
              <a:rPr lang="en-US" sz="2600" u="sng" dirty="0">
                <a:solidFill>
                  <a:schemeClr val="tx1">
                    <a:lumMod val="95000"/>
                  </a:schemeClr>
                </a:solidFill>
              </a:rPr>
              <a:t>based on the results of its evaluation</a:t>
            </a:r>
            <a:r>
              <a:rPr lang="en-US" sz="2600" dirty="0">
                <a:solidFill>
                  <a:schemeClr val="tx1">
                    <a:lumMod val="95000"/>
                  </a:schemeClr>
                </a:solidFill>
              </a:rPr>
              <a:t> activities;</a:t>
            </a:r>
          </a:p>
          <a:p>
            <a:pPr marL="514350" indent="-514350">
              <a:buFont typeface="+mj-lt"/>
              <a:buAutoNum type="arabicPeriod"/>
              <a:defRPr/>
            </a:pPr>
            <a:r>
              <a:rPr lang="en-US" sz="2600" u="sng" dirty="0">
                <a:solidFill>
                  <a:schemeClr val="tx1">
                    <a:lumMod val="95000"/>
                  </a:schemeClr>
                </a:solidFill>
              </a:rPr>
              <a:t>planning</a:t>
            </a:r>
            <a:r>
              <a:rPr lang="en-US" sz="2600" dirty="0">
                <a:solidFill>
                  <a:schemeClr val="tx1">
                    <a:lumMod val="95000"/>
                  </a:schemeClr>
                </a:solidFill>
              </a:rPr>
              <a:t> to achieve its mission in the future; and,</a:t>
            </a:r>
          </a:p>
          <a:p>
            <a:pPr marL="514350" indent="-514350">
              <a:buFont typeface="+mj-lt"/>
              <a:buAutoNum type="arabicPeriod"/>
              <a:defRPr/>
            </a:pPr>
            <a:r>
              <a:rPr lang="en-US" sz="2600" u="sng" dirty="0">
                <a:solidFill>
                  <a:schemeClr val="tx1">
                    <a:lumMod val="95000"/>
                  </a:schemeClr>
                </a:solidFill>
              </a:rPr>
              <a:t>demonstrating</a:t>
            </a:r>
            <a:r>
              <a:rPr lang="en-US" sz="2600" dirty="0">
                <a:solidFill>
                  <a:schemeClr val="tx1">
                    <a:lumMod val="95000"/>
                  </a:schemeClr>
                </a:solidFill>
              </a:rPr>
              <a:t> continuous improvement.</a:t>
            </a:r>
          </a:p>
        </p:txBody>
      </p:sp>
    </p:spTree>
    <p:extLst>
      <p:ext uri="{BB962C8B-B14F-4D97-AF65-F5344CB8AC3E}">
        <p14:creationId xmlns:p14="http://schemas.microsoft.com/office/powerpoint/2010/main" val="149124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1454" y="5540850"/>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8" y="5410200"/>
            <a:ext cx="2078278" cy="1285875"/>
          </a:xfrm>
          <a:prstGeom prst="rect">
            <a:avLst/>
          </a:prstGeom>
        </p:spPr>
      </p:pic>
      <p:sp>
        <p:nvSpPr>
          <p:cNvPr id="12" name="Content Placeholder 2">
            <a:extLst>
              <a:ext uri="{FF2B5EF4-FFF2-40B4-BE49-F238E27FC236}">
                <a16:creationId xmlns:a16="http://schemas.microsoft.com/office/drawing/2014/main" id="{07670F81-E9FC-3043-A5D2-CB47D69209E7}"/>
              </a:ext>
            </a:extLst>
          </p:cNvPr>
          <p:cNvSpPr>
            <a:spLocks noGrp="1"/>
          </p:cNvSpPr>
          <p:nvPr>
            <p:ph idx="1"/>
          </p:nvPr>
        </p:nvSpPr>
        <p:spPr>
          <a:xfrm>
            <a:off x="381000" y="228600"/>
            <a:ext cx="8229600" cy="3785652"/>
          </a:xfrm>
        </p:spPr>
        <p:txBody>
          <a:bodyPr>
            <a:normAutofit fontScale="62500" lnSpcReduction="20000"/>
          </a:bodyPr>
          <a:lstStyle/>
          <a:p>
            <a:pPr marL="0" indent="0">
              <a:buFontTx/>
              <a:buNone/>
              <a:defRPr/>
            </a:pPr>
            <a:r>
              <a:rPr lang="en-US" sz="4500" dirty="0">
                <a:solidFill>
                  <a:srgbClr val="FFC000"/>
                </a:solidFill>
              </a:rPr>
              <a:t>3.3 Program’s initial comments on Self-study</a:t>
            </a:r>
          </a:p>
          <a:p>
            <a:pPr marL="0" indent="0">
              <a:buFontTx/>
              <a:buNone/>
              <a:defRPr/>
            </a:pPr>
            <a:r>
              <a:rPr lang="en-US" sz="3800" dirty="0">
                <a:solidFill>
                  <a:schemeClr val="tx1">
                    <a:lumMod val="95000"/>
                  </a:schemeClr>
                </a:solidFill>
              </a:rPr>
              <a:t>“The effectiveness of the program in fulfilling the mission, goals, and objectives is based on informal, anecdotal regular conversations with faculty teaching the forensic science courses</a:t>
            </a:r>
          </a:p>
          <a:p>
            <a:pPr marL="0" indent="0">
              <a:buFontTx/>
              <a:buNone/>
              <a:defRPr/>
            </a:pPr>
            <a:r>
              <a:rPr lang="en-US" sz="3800" dirty="0">
                <a:solidFill>
                  <a:schemeClr val="tx1">
                    <a:lumMod val="95000"/>
                  </a:schemeClr>
                </a:solidFill>
              </a:rPr>
              <a:t>and solicited feedback from students who have completed the program.”</a:t>
            </a:r>
          </a:p>
          <a:p>
            <a:pPr marL="0" indent="0">
              <a:buFontTx/>
              <a:buNone/>
              <a:defRPr/>
            </a:pPr>
            <a:endParaRPr lang="en-US" sz="2400" dirty="0"/>
          </a:p>
          <a:p>
            <a:pPr marL="0" indent="0">
              <a:buFontTx/>
              <a:buNone/>
              <a:defRPr/>
            </a:pPr>
            <a:r>
              <a:rPr lang="en-US" sz="2400" dirty="0"/>
              <a:t>	</a:t>
            </a:r>
            <a:endParaRPr lang="en-US" sz="2400" dirty="0">
              <a:solidFill>
                <a:schemeClr val="accent5"/>
              </a:solidFill>
            </a:endParaRPr>
          </a:p>
          <a:p>
            <a:pPr marL="0" indent="0">
              <a:buFontTx/>
              <a:buNone/>
              <a:defRPr/>
            </a:pPr>
            <a:r>
              <a:rPr lang="en-US" sz="2400" dirty="0">
                <a:solidFill>
                  <a:schemeClr val="accent5"/>
                </a:solidFill>
              </a:rPr>
              <a:t>	</a:t>
            </a:r>
          </a:p>
        </p:txBody>
      </p:sp>
      <p:sp>
        <p:nvSpPr>
          <p:cNvPr id="14" name="TextBox 13">
            <a:extLst>
              <a:ext uri="{FF2B5EF4-FFF2-40B4-BE49-F238E27FC236}">
                <a16:creationId xmlns:a16="http://schemas.microsoft.com/office/drawing/2014/main" id="{5A5E5E63-9D4C-294F-8E34-BBCDF47EA204}"/>
              </a:ext>
            </a:extLst>
          </p:cNvPr>
          <p:cNvSpPr txBox="1"/>
          <p:nvPr/>
        </p:nvSpPr>
        <p:spPr>
          <a:xfrm>
            <a:off x="2894012" y="2457994"/>
            <a:ext cx="7315200" cy="3785652"/>
          </a:xfrm>
          <a:prstGeom prst="rect">
            <a:avLst/>
          </a:prstGeom>
          <a:noFill/>
        </p:spPr>
        <p:txBody>
          <a:bodyPr>
            <a:spAutoFit/>
          </a:bodyPr>
          <a:lstStyle/>
          <a:p>
            <a:pPr marL="342900" indent="-342900">
              <a:buFont typeface="Arial" panose="020B0604020202020204" pitchFamily="34" charset="0"/>
              <a:buChar char="•"/>
              <a:defRPr/>
            </a:pPr>
            <a:r>
              <a:rPr lang="en-US" sz="2400" dirty="0">
                <a:solidFill>
                  <a:srgbClr val="FFC000"/>
                </a:solidFill>
              </a:rPr>
              <a:t>This is not an explicit process and it is not documented.</a:t>
            </a:r>
          </a:p>
          <a:p>
            <a:pPr marL="342900" indent="-342900">
              <a:buFont typeface="Arial" panose="020B0604020202020204" pitchFamily="34" charset="0"/>
              <a:buChar char="•"/>
              <a:defRPr/>
            </a:pPr>
            <a:r>
              <a:rPr lang="en-US" sz="2400" dirty="0">
                <a:solidFill>
                  <a:srgbClr val="FFC000"/>
                </a:solidFill>
              </a:rPr>
              <a:t>The Self-study does not serve as the “documentation.”</a:t>
            </a:r>
          </a:p>
          <a:p>
            <a:pPr marL="342900" indent="-342900">
              <a:buFont typeface="Arial" panose="020B0604020202020204" pitchFamily="34" charset="0"/>
              <a:buChar char="•"/>
              <a:defRPr/>
            </a:pPr>
            <a:r>
              <a:rPr lang="en-US" sz="2400" dirty="0">
                <a:solidFill>
                  <a:srgbClr val="FFC000"/>
                </a:solidFill>
              </a:rPr>
              <a:t>The program had no documented goals or objectives that could be measured.</a:t>
            </a:r>
          </a:p>
          <a:p>
            <a:pPr marL="342900" indent="-342900">
              <a:buFont typeface="Arial" panose="020B0604020202020204" pitchFamily="34" charset="0"/>
              <a:buChar char="•"/>
              <a:defRPr/>
            </a:pPr>
            <a:r>
              <a:rPr lang="en-US" sz="2400" dirty="0">
                <a:solidFill>
                  <a:srgbClr val="FFC000"/>
                </a:solidFill>
              </a:rPr>
              <a:t>The program had no process in place to review and change curriculum. The university has a process for curriculum changes, but how does the program decide that changes are necessary?</a:t>
            </a:r>
          </a:p>
        </p:txBody>
      </p:sp>
    </p:spTree>
    <p:extLst>
      <p:ext uri="{BB962C8B-B14F-4D97-AF65-F5344CB8AC3E}">
        <p14:creationId xmlns:p14="http://schemas.microsoft.com/office/powerpoint/2010/main" val="3550759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2092" y="5479635"/>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88" y="5410200"/>
            <a:ext cx="2078278" cy="1285875"/>
          </a:xfrm>
          <a:prstGeom prst="rect">
            <a:avLst/>
          </a:prstGeom>
        </p:spPr>
      </p:pic>
      <p:sp>
        <p:nvSpPr>
          <p:cNvPr id="10" name="Content Placeholder 2">
            <a:extLst>
              <a:ext uri="{FF2B5EF4-FFF2-40B4-BE49-F238E27FC236}">
                <a16:creationId xmlns:a16="http://schemas.microsoft.com/office/drawing/2014/main" id="{38F69B2E-588F-364C-9B53-082BCE05EE8A}"/>
              </a:ext>
            </a:extLst>
          </p:cNvPr>
          <p:cNvSpPr>
            <a:spLocks noGrp="1"/>
          </p:cNvSpPr>
          <p:nvPr>
            <p:ph idx="1"/>
          </p:nvPr>
        </p:nvSpPr>
        <p:spPr>
          <a:xfrm>
            <a:off x="1636712" y="161925"/>
            <a:ext cx="8915400" cy="6342284"/>
          </a:xfrm>
        </p:spPr>
        <p:txBody>
          <a:bodyPr>
            <a:normAutofit/>
          </a:bodyPr>
          <a:lstStyle/>
          <a:p>
            <a:pPr marL="0" indent="0">
              <a:buFontTx/>
              <a:buNone/>
              <a:defRPr/>
            </a:pPr>
            <a:r>
              <a:rPr lang="en-US" sz="2800" dirty="0">
                <a:solidFill>
                  <a:srgbClr val="FFC000"/>
                </a:solidFill>
              </a:rPr>
              <a:t>3.3 Planning and evaluation – Standard (partial) </a:t>
            </a:r>
          </a:p>
          <a:p>
            <a:pPr marL="0" indent="0">
              <a:buFontTx/>
              <a:buNone/>
              <a:defRPr/>
            </a:pPr>
            <a:r>
              <a:rPr lang="en-US" sz="2000" dirty="0">
                <a:solidFill>
                  <a:schemeClr val="tx1">
                    <a:lumMod val="95000"/>
                  </a:schemeClr>
                </a:solidFill>
                <a:latin typeface="Corbel" panose="020B0503020204020204" pitchFamily="34" charset="0"/>
              </a:rPr>
              <a:t>The program shall conduct </a:t>
            </a:r>
            <a:r>
              <a:rPr lang="en-US" sz="2000" u="sng" dirty="0">
                <a:solidFill>
                  <a:schemeClr val="tx1">
                    <a:lumMod val="95000"/>
                  </a:schemeClr>
                </a:solidFill>
                <a:latin typeface="Corbel" panose="020B0503020204020204" pitchFamily="34" charset="0"/>
              </a:rPr>
              <a:t>annual analytical self-evaluation </a:t>
            </a:r>
            <a:r>
              <a:rPr lang="en-US" sz="2000" dirty="0">
                <a:solidFill>
                  <a:schemeClr val="tx1">
                    <a:lumMod val="95000"/>
                  </a:schemeClr>
                </a:solidFill>
                <a:latin typeface="Corbel" panose="020B0503020204020204" pitchFamily="34" charset="0"/>
              </a:rPr>
              <a:t>that responds to the FEPAC standards. The </a:t>
            </a:r>
            <a:r>
              <a:rPr lang="en-US" sz="2000" u="sng" dirty="0">
                <a:solidFill>
                  <a:schemeClr val="tx1">
                    <a:lumMod val="95000"/>
                  </a:schemeClr>
                </a:solidFill>
                <a:latin typeface="Corbel" panose="020B0503020204020204" pitchFamily="34" charset="0"/>
              </a:rPr>
              <a:t>documented</a:t>
            </a:r>
            <a:r>
              <a:rPr lang="en-US" sz="2000" dirty="0">
                <a:solidFill>
                  <a:schemeClr val="tx1">
                    <a:lumMod val="95000"/>
                  </a:schemeClr>
                </a:solidFill>
                <a:latin typeface="Corbel" panose="020B0503020204020204" pitchFamily="34" charset="0"/>
              </a:rPr>
              <a:t> evaluation shall include the following</a:t>
            </a:r>
            <a:r>
              <a:rPr lang="en-US" sz="2000" dirty="0">
                <a:solidFill>
                  <a:schemeClr val="accent5"/>
                </a:solidFill>
                <a:latin typeface="Corbel" panose="020B0503020204020204" pitchFamily="34" charset="0"/>
              </a:rPr>
              <a:t>:</a:t>
            </a:r>
          </a:p>
          <a:p>
            <a:pPr marL="0" indent="0">
              <a:buFontTx/>
              <a:buNone/>
              <a:defRPr/>
            </a:pPr>
            <a:endParaRPr lang="en-US" sz="1800" dirty="0">
              <a:solidFill>
                <a:schemeClr val="accent5"/>
              </a:solidFill>
              <a:latin typeface="Corbel" panose="020B0503020204020204" pitchFamily="34" charset="0"/>
            </a:endParaRPr>
          </a:p>
          <a:p>
            <a:pPr marL="0" indent="0">
              <a:buFontTx/>
              <a:buNone/>
              <a:defRPr/>
            </a:pPr>
            <a:r>
              <a:rPr lang="en-US" sz="2000" dirty="0">
                <a:solidFill>
                  <a:schemeClr val="accent3">
                    <a:lumMod val="40000"/>
                    <a:lumOff val="60000"/>
                  </a:schemeClr>
                </a:solidFill>
                <a:latin typeface="Corbel" panose="020B0503020204020204" pitchFamily="34" charset="0"/>
              </a:rPr>
              <a:t>An evaluation of the success with regard to student achievement. The program must provide </a:t>
            </a:r>
            <a:r>
              <a:rPr lang="en-US" sz="2000" u="sng" dirty="0">
                <a:solidFill>
                  <a:schemeClr val="accent3">
                    <a:lumMod val="40000"/>
                    <a:lumOff val="60000"/>
                  </a:schemeClr>
                </a:solidFill>
                <a:latin typeface="Corbel" panose="020B0503020204020204" pitchFamily="34" charset="0"/>
              </a:rPr>
              <a:t>documentation of how collected information is used in the evaluation </a:t>
            </a:r>
            <a:r>
              <a:rPr lang="en-US" sz="2000" dirty="0">
                <a:solidFill>
                  <a:schemeClr val="accent3">
                    <a:lumMod val="40000"/>
                    <a:lumOff val="60000"/>
                  </a:schemeClr>
                </a:solidFill>
                <a:latin typeface="Corbel" panose="020B0503020204020204" pitchFamily="34" charset="0"/>
              </a:rPr>
              <a:t>and development of the program to meet its stated mission, goals, and objectives. The evaluation system shall include at least the following elements:</a:t>
            </a:r>
          </a:p>
          <a:p>
            <a:pPr marL="696912" lvl="1" indent="-457200">
              <a:buFont typeface="+mj-lt"/>
              <a:buAutoNum type="alphaLcPeriod"/>
              <a:defRPr/>
            </a:pPr>
            <a:r>
              <a:rPr lang="en-US" u="sng" dirty="0">
                <a:solidFill>
                  <a:schemeClr val="accent3">
                    <a:lumMod val="40000"/>
                    <a:lumOff val="60000"/>
                  </a:schemeClr>
                </a:solidFill>
                <a:latin typeface="Corbel" panose="020B0503020204020204" pitchFamily="34" charset="0"/>
              </a:rPr>
              <a:t>student’s performance in a capstone experience</a:t>
            </a:r>
            <a:r>
              <a:rPr lang="en-US" dirty="0">
                <a:solidFill>
                  <a:schemeClr val="accent3">
                    <a:lumMod val="40000"/>
                    <a:lumOff val="60000"/>
                  </a:schemeClr>
                </a:solidFill>
                <a:latin typeface="Corbel" panose="020B0503020204020204" pitchFamily="34" charset="0"/>
              </a:rPr>
              <a:t>, forensic science standardized test results, publications, or reports;</a:t>
            </a:r>
          </a:p>
          <a:p>
            <a:pPr marL="696912" lvl="1" indent="-457200">
              <a:buFont typeface="+mj-lt"/>
              <a:buAutoNum type="alphaLcPeriod"/>
              <a:defRPr/>
            </a:pPr>
            <a:r>
              <a:rPr lang="en-US" u="sng" dirty="0">
                <a:solidFill>
                  <a:schemeClr val="accent3">
                    <a:lumMod val="40000"/>
                    <a:lumOff val="60000"/>
                  </a:schemeClr>
                </a:solidFill>
                <a:latin typeface="Corbel" panose="020B0503020204020204" pitchFamily="34" charset="0"/>
              </a:rPr>
              <a:t>exit questionnaire </a:t>
            </a:r>
            <a:r>
              <a:rPr lang="en-US" dirty="0">
                <a:solidFill>
                  <a:schemeClr val="accent3">
                    <a:lumMod val="40000"/>
                    <a:lumOff val="60000"/>
                  </a:schemeClr>
                </a:solidFill>
                <a:latin typeface="Corbel" panose="020B0503020204020204" pitchFamily="34" charset="0"/>
              </a:rPr>
              <a:t>or interview of graduates;</a:t>
            </a:r>
          </a:p>
          <a:p>
            <a:pPr marL="696912" lvl="1" indent="-457200">
              <a:buFont typeface="+mj-lt"/>
              <a:buAutoNum type="alphaLcPeriod"/>
              <a:defRPr/>
            </a:pPr>
            <a:r>
              <a:rPr lang="en-US" dirty="0">
                <a:solidFill>
                  <a:schemeClr val="accent3">
                    <a:lumMod val="40000"/>
                    <a:lumOff val="60000"/>
                  </a:schemeClr>
                </a:solidFill>
                <a:latin typeface="Corbel" panose="020B0503020204020204" pitchFamily="34" charset="0"/>
              </a:rPr>
              <a:t>post-graduate assessment, such as job placement surveys; and,</a:t>
            </a:r>
          </a:p>
          <a:p>
            <a:pPr marL="696912" lvl="1" indent="-457200">
              <a:buFont typeface="+mj-lt"/>
              <a:buAutoNum type="alphaLcPeriod"/>
              <a:defRPr/>
            </a:pPr>
            <a:r>
              <a:rPr lang="en-US" u="sng" dirty="0">
                <a:solidFill>
                  <a:schemeClr val="accent3">
                    <a:lumMod val="40000"/>
                    <a:lumOff val="60000"/>
                  </a:schemeClr>
                </a:solidFill>
                <a:latin typeface="Corbel" panose="020B0503020204020204" pitchFamily="34" charset="0"/>
              </a:rPr>
              <a:t>demonstrate how collected information is used in the evaluation </a:t>
            </a:r>
            <a:r>
              <a:rPr lang="en-US" dirty="0">
                <a:solidFill>
                  <a:schemeClr val="accent3">
                    <a:lumMod val="40000"/>
                    <a:lumOff val="60000"/>
                  </a:schemeClr>
                </a:solidFill>
                <a:latin typeface="Corbel" panose="020B0503020204020204" pitchFamily="34" charset="0"/>
              </a:rPr>
              <a:t>and development of the program to meets its stated mission, goals, and objectives.</a:t>
            </a:r>
          </a:p>
          <a:p>
            <a:pPr marL="0" indent="0">
              <a:buFontTx/>
              <a:buNone/>
              <a:defRPr/>
            </a:pPr>
            <a:endParaRPr lang="en-US" sz="1800" dirty="0">
              <a:latin typeface="TimesNewRomanPSMT"/>
            </a:endParaRPr>
          </a:p>
        </p:txBody>
      </p:sp>
    </p:spTree>
    <p:extLst>
      <p:ext uri="{BB962C8B-B14F-4D97-AF65-F5344CB8AC3E}">
        <p14:creationId xmlns:p14="http://schemas.microsoft.com/office/powerpoint/2010/main" val="176374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473</TotalTime>
  <Words>1624</Words>
  <Application>Microsoft Macintosh PowerPoint</Application>
  <PresentationFormat>Custom</PresentationFormat>
  <Paragraphs>136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Corbel</vt:lpstr>
      <vt:lpstr>Times New Roman</vt:lpstr>
      <vt:lpstr>TimesNewRomanPSMT</vt:lpstr>
      <vt:lpstr>Digital Blue Tunnel 16x9</vt:lpstr>
      <vt:lpstr>   Module 3  Preparation of the Self-Study and submission (Standard 3.0)   May 1 (Notification) July 15 (Submission)      $2,000 fee</vt:lpstr>
      <vt:lpstr>Beginning a Self-Study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 Planning and evaluation – Standard (partial)  (see also PPM 3.11.1 – Performance Disclosure) </vt:lpstr>
      <vt:lpstr>3.3 Program’s initial comments on Self-study </vt:lpstr>
      <vt:lpstr>3.3 Program’s initial comments on Self-study </vt:lpstr>
      <vt:lpstr>PowerPoint Presentation</vt:lpstr>
      <vt:lpstr>FEPAC Administrative Assessment Team Initial Comments for Standard 3.</vt:lpstr>
      <vt:lpstr>3.3 Planning and evaluation – Standard (partial)</vt:lpstr>
      <vt:lpstr>Standard 3.5 Faculty</vt:lpstr>
      <vt:lpstr>3.5 Program’s initial comments on Self-study</vt:lpstr>
      <vt:lpstr>Standard 3.10a Interaction with Forensic Science Laboratories</vt:lpstr>
      <vt:lpstr>3.10a Program’s initial comments on Self-study</vt:lpstr>
      <vt:lpstr>Standard 3.10b Interaction with Forensic Science Organizations</vt:lpstr>
      <vt:lpstr>3.10b Program’s initial comments on Self-study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Kathy Howard</dc:creator>
  <cp:lastModifiedBy>Nancy Jackson</cp:lastModifiedBy>
  <cp:revision>59</cp:revision>
  <dcterms:created xsi:type="dcterms:W3CDTF">2020-08-18T15:35:43Z</dcterms:created>
  <dcterms:modified xsi:type="dcterms:W3CDTF">2020-11-18T22:34:09Z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