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5" r:id="rId2"/>
    <p:sldId id="310" r:id="rId3"/>
    <p:sldId id="320" r:id="rId4"/>
    <p:sldId id="328" r:id="rId5"/>
    <p:sldId id="321" r:id="rId6"/>
    <p:sldId id="322" r:id="rId7"/>
    <p:sldId id="323" r:id="rId8"/>
    <p:sldId id="324" r:id="rId9"/>
    <p:sldId id="325" r:id="rId10"/>
    <p:sldId id="326" r:id="rId11"/>
    <p:sldId id="327" r:id="rId12"/>
    <p:sldId id="329" r:id="rId13"/>
    <p:sldId id="330" r:id="rId14"/>
    <p:sldId id="331" r:id="rId15"/>
    <p:sldId id="332" r:id="rId16"/>
    <p:sldId id="333" r:id="rId17"/>
    <p:sldId id="334" r:id="rId18"/>
    <p:sldId id="335" r:id="rId19"/>
    <p:sldId id="337" r:id="rId20"/>
    <p:sldId id="338" r:id="rId21"/>
    <p:sldId id="339"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29" autoAdjust="0"/>
  </p:normalViewPr>
  <p:slideViewPr>
    <p:cSldViewPr showGuides="1">
      <p:cViewPr varScale="1">
        <p:scale>
          <a:sx n="105" d="100"/>
          <a:sy n="105" d="100"/>
        </p:scale>
        <p:origin x="216" y="104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11/5/20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11/5/20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11/5/20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11/5/20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11/5/20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11/5/20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11/5/20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11/5/20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11/5/20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11/5/20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11/5/20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11/5/20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11/5/20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533400"/>
            <a:ext cx="8229600" cy="1219200"/>
          </a:xfrm>
        </p:spPr>
        <p:txBody>
          <a:bodyPr/>
          <a:lstStyle/>
          <a:p>
            <a:r>
              <a:rPr lang="en-US" dirty="0"/>
              <a:t>Module 4</a:t>
            </a:r>
          </a:p>
        </p:txBody>
      </p:sp>
      <p:sp>
        <p:nvSpPr>
          <p:cNvPr id="4" name="Subtitle 3"/>
          <p:cNvSpPr>
            <a:spLocks noGrp="1"/>
          </p:cNvSpPr>
          <p:nvPr>
            <p:ph type="subTitle" idx="1"/>
          </p:nvPr>
        </p:nvSpPr>
        <p:spPr>
          <a:xfrm>
            <a:off x="1065213" y="2057400"/>
            <a:ext cx="8229600" cy="685800"/>
          </a:xfrm>
        </p:spPr>
        <p:txBody>
          <a:bodyPr>
            <a:normAutofit fontScale="85000" lnSpcReduction="20000"/>
          </a:bodyPr>
          <a:lstStyle/>
          <a:p>
            <a:r>
              <a:rPr lang="it-IT" dirty="0"/>
              <a:t>Preparation of the self Study</a:t>
            </a:r>
          </a:p>
          <a:p>
            <a:endParaRPr lang="it-IT" dirty="0"/>
          </a:p>
          <a:p>
            <a:r>
              <a:rPr lang="it-IT" dirty="0"/>
              <a:t>Standard 4.0 </a:t>
            </a:r>
            <a:r>
              <a:rPr lang="it-IT" dirty="0" err="1"/>
              <a:t>UNDERGraduate</a:t>
            </a:r>
            <a:r>
              <a:rPr lang="it-IT" dirty="0"/>
              <a:t> Program standards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2" y="5334000"/>
            <a:ext cx="1280850" cy="12604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04" y="4555021"/>
            <a:ext cx="3679321" cy="227647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390" y="5376862"/>
            <a:ext cx="2078278" cy="1285875"/>
          </a:xfrm>
          <a:prstGeom prst="rect">
            <a:avLst/>
          </a:prstGeom>
        </p:spPr>
      </p:pic>
      <p:sp>
        <p:nvSpPr>
          <p:cNvPr id="10" name="Content Placeholder 2">
            <a:extLst>
              <a:ext uri="{FF2B5EF4-FFF2-40B4-BE49-F238E27FC236}">
                <a16:creationId xmlns:a16="http://schemas.microsoft.com/office/drawing/2014/main" id="{6F500A10-C0DF-734A-88D2-244DCE47221D}"/>
              </a:ext>
            </a:extLst>
          </p:cNvPr>
          <p:cNvSpPr>
            <a:spLocks noGrp="1"/>
          </p:cNvSpPr>
          <p:nvPr>
            <p:ph idx="1"/>
          </p:nvPr>
        </p:nvSpPr>
        <p:spPr>
          <a:xfrm>
            <a:off x="381000" y="304800"/>
            <a:ext cx="9294812" cy="4267199"/>
          </a:xfrm>
        </p:spPr>
        <p:txBody>
          <a:bodyPr/>
          <a:lstStyle/>
          <a:p>
            <a:pPr marL="0" indent="0">
              <a:buFontTx/>
              <a:buNone/>
              <a:defRPr/>
            </a:pPr>
            <a:r>
              <a:rPr lang="en-US" altLang="en-US" sz="3600" dirty="0">
                <a:solidFill>
                  <a:srgbClr val="FFFF00"/>
                </a:solidFill>
              </a:rPr>
              <a:t>(Track specific Standards)</a:t>
            </a:r>
          </a:p>
          <a:p>
            <a:pPr marL="0" indent="0">
              <a:buFontTx/>
              <a:buNone/>
              <a:defRPr/>
            </a:pPr>
            <a:r>
              <a:rPr lang="en-US" altLang="en-US" sz="3200" dirty="0">
                <a:solidFill>
                  <a:schemeClr val="tx1">
                    <a:lumMod val="85000"/>
                  </a:schemeClr>
                </a:solidFill>
              </a:rPr>
              <a:t>4.2.1 Criminalistic standards (no specific track)</a:t>
            </a:r>
          </a:p>
          <a:p>
            <a:pPr marL="0" indent="0">
              <a:buFontTx/>
              <a:buNone/>
              <a:defRPr/>
            </a:pPr>
            <a:r>
              <a:rPr lang="en-US" altLang="en-US" sz="3200" dirty="0">
                <a:solidFill>
                  <a:schemeClr val="tx1">
                    <a:lumMod val="85000"/>
                  </a:schemeClr>
                </a:solidFill>
              </a:rPr>
              <a:t>4.2.2 Biology track standards</a:t>
            </a:r>
          </a:p>
          <a:p>
            <a:pPr marL="0" indent="0">
              <a:buFontTx/>
              <a:buNone/>
              <a:defRPr/>
            </a:pPr>
            <a:r>
              <a:rPr lang="en-US" altLang="en-US" sz="3200" dirty="0">
                <a:solidFill>
                  <a:schemeClr val="tx1">
                    <a:lumMod val="85000"/>
                  </a:schemeClr>
                </a:solidFill>
              </a:rPr>
              <a:t>4.2.3 Chemistry track standards</a:t>
            </a:r>
          </a:p>
          <a:p>
            <a:pPr marL="0" indent="0">
              <a:buFontTx/>
              <a:buNone/>
              <a:defRPr/>
            </a:pPr>
            <a:r>
              <a:rPr lang="en-US" altLang="en-US" sz="3200" dirty="0">
                <a:solidFill>
                  <a:schemeClr val="tx1">
                    <a:lumMod val="85000"/>
                  </a:schemeClr>
                </a:solidFill>
              </a:rPr>
              <a:t>4.2.4 Digital evidence standards</a:t>
            </a:r>
          </a:p>
          <a:p>
            <a:pPr>
              <a:defRPr/>
            </a:pPr>
            <a:endParaRPr lang="en-US" sz="3200" dirty="0">
              <a:solidFill>
                <a:schemeClr val="tx1">
                  <a:lumMod val="85000"/>
                </a:schemeClr>
              </a:solidFill>
            </a:endParaRPr>
          </a:p>
        </p:txBody>
      </p:sp>
      <p:sp>
        <p:nvSpPr>
          <p:cNvPr id="11" name="TextBox 3">
            <a:extLst>
              <a:ext uri="{FF2B5EF4-FFF2-40B4-BE49-F238E27FC236}">
                <a16:creationId xmlns:a16="http://schemas.microsoft.com/office/drawing/2014/main" id="{462158D5-1367-8547-A337-8AAED1A66AB8}"/>
              </a:ext>
            </a:extLst>
          </p:cNvPr>
          <p:cNvSpPr txBox="1">
            <a:spLocks noChangeArrowheads="1"/>
          </p:cNvSpPr>
          <p:nvPr/>
        </p:nvSpPr>
        <p:spPr bwMode="auto">
          <a:xfrm>
            <a:off x="3503612" y="4187887"/>
            <a:ext cx="5486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ECDDAA"/>
                </a:solidFill>
                <a:latin typeface="Corbel" panose="020B0503020204020204" pitchFamily="34" charset="0"/>
              </a:rPr>
              <a:t>*Our focus in this training will be on those standards most often in non-compliance based on a review of submissions in the past three-years.</a:t>
            </a:r>
          </a:p>
        </p:txBody>
      </p:sp>
    </p:spTree>
    <p:extLst>
      <p:ext uri="{BB962C8B-B14F-4D97-AF65-F5344CB8AC3E}">
        <p14:creationId xmlns:p14="http://schemas.microsoft.com/office/powerpoint/2010/main" val="261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152400"/>
            <a:ext cx="2078278" cy="1285875"/>
          </a:xfrm>
          <a:prstGeom prst="rect">
            <a:avLst/>
          </a:prstGeom>
        </p:spPr>
      </p:pic>
      <p:sp>
        <p:nvSpPr>
          <p:cNvPr id="7" name="Content Placeholder 2">
            <a:extLst>
              <a:ext uri="{FF2B5EF4-FFF2-40B4-BE49-F238E27FC236}">
                <a16:creationId xmlns:a16="http://schemas.microsoft.com/office/drawing/2014/main" id="{07F329CB-4B9B-3942-A8A6-3DBE3B8DB542}"/>
              </a:ext>
            </a:extLst>
          </p:cNvPr>
          <p:cNvSpPr txBox="1">
            <a:spLocks/>
          </p:cNvSpPr>
          <p:nvPr/>
        </p:nvSpPr>
        <p:spPr>
          <a:xfrm>
            <a:off x="2284412" y="304800"/>
            <a:ext cx="8229600" cy="38100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pPr>
            <a:r>
              <a:rPr lang="en-US" altLang="en-US" sz="2800" dirty="0">
                <a:solidFill>
                  <a:srgbClr val="FFFF00"/>
                </a:solidFill>
              </a:rPr>
              <a:t>4.2.1a Natural Science Courses</a:t>
            </a:r>
          </a:p>
          <a:p>
            <a:pPr marL="0" indent="0">
              <a:buFontTx/>
              <a:buNone/>
            </a:pPr>
            <a:r>
              <a:rPr lang="en-US" altLang="en-US" sz="2800" dirty="0">
                <a:solidFill>
                  <a:srgbClr val="FFFF00"/>
                </a:solidFill>
              </a:rPr>
              <a:t>	Biology – two courses with co-requisite lab</a:t>
            </a:r>
          </a:p>
          <a:p>
            <a:pPr marL="0" indent="0">
              <a:buFontTx/>
              <a:buNone/>
            </a:pPr>
            <a:r>
              <a:rPr lang="en-US" altLang="en-US" sz="2800" dirty="0">
                <a:solidFill>
                  <a:srgbClr val="FFFF00"/>
                </a:solidFill>
              </a:rPr>
              <a:t>	Physics – two courses with co-requisite lab</a:t>
            </a:r>
          </a:p>
          <a:p>
            <a:pPr marL="0" indent="0">
              <a:buFontTx/>
              <a:buNone/>
            </a:pPr>
            <a:r>
              <a:rPr lang="en-US" altLang="en-US" sz="2800" dirty="0">
                <a:solidFill>
                  <a:srgbClr val="FFFF00"/>
                </a:solidFill>
              </a:rPr>
              <a:t>	Chemistry – four courses with co-requisite lab</a:t>
            </a:r>
          </a:p>
          <a:p>
            <a:pPr marL="0" indent="0">
              <a:buFontTx/>
              <a:buNone/>
            </a:pPr>
            <a:r>
              <a:rPr lang="en-US" altLang="en-US" sz="2800" dirty="0">
                <a:solidFill>
                  <a:srgbClr val="FFFF00"/>
                </a:solidFill>
              </a:rPr>
              <a:t>	Mathematics – calculus and statistics</a:t>
            </a:r>
          </a:p>
        </p:txBody>
      </p:sp>
      <p:sp>
        <p:nvSpPr>
          <p:cNvPr id="8" name="TextBox 7">
            <a:extLst>
              <a:ext uri="{FF2B5EF4-FFF2-40B4-BE49-F238E27FC236}">
                <a16:creationId xmlns:a16="http://schemas.microsoft.com/office/drawing/2014/main" id="{5969D357-4BBD-2646-8B75-543FCB686215}"/>
              </a:ext>
            </a:extLst>
          </p:cNvPr>
          <p:cNvSpPr txBox="1"/>
          <p:nvPr/>
        </p:nvSpPr>
        <p:spPr>
          <a:xfrm>
            <a:off x="1370012" y="3581400"/>
            <a:ext cx="8763000" cy="2369880"/>
          </a:xfrm>
          <a:prstGeom prst="rect">
            <a:avLst/>
          </a:prstGeom>
          <a:noFill/>
        </p:spPr>
        <p:txBody>
          <a:bodyPr wrap="square">
            <a:spAutoFit/>
          </a:bodyPr>
          <a:lstStyle/>
          <a:p>
            <a:pPr>
              <a:spcBef>
                <a:spcPct val="20000"/>
              </a:spcBef>
              <a:defRPr/>
            </a:pPr>
            <a:r>
              <a:rPr lang="en-US" sz="2800" kern="0" dirty="0">
                <a:solidFill>
                  <a:srgbClr val="00B0F0"/>
                </a:solidFill>
                <a:latin typeface="Corbel" panose="020B0503020204020204" pitchFamily="34" charset="0"/>
              </a:rPr>
              <a:t>4.2.1a Program’s initial comments on Self-study</a:t>
            </a:r>
          </a:p>
          <a:p>
            <a:pPr>
              <a:defRPr/>
            </a:pPr>
            <a:r>
              <a:rPr lang="en-US" sz="2400" dirty="0">
                <a:solidFill>
                  <a:schemeClr val="tx1">
                    <a:lumMod val="85000"/>
                  </a:schemeClr>
                </a:solidFill>
                <a:latin typeface="Corbel" panose="020B0503020204020204" pitchFamily="34" charset="0"/>
              </a:rPr>
              <a:t>“To improve the program and to fit with the FEPAC standards, </a:t>
            </a:r>
            <a:r>
              <a:rPr lang="en-US" sz="2400" u="sng" dirty="0">
                <a:solidFill>
                  <a:schemeClr val="tx1">
                    <a:lumMod val="85000"/>
                  </a:schemeClr>
                </a:solidFill>
                <a:latin typeface="Corbel" panose="020B0503020204020204" pitchFamily="34" charset="0"/>
              </a:rPr>
              <a:t>we propose</a:t>
            </a:r>
            <a:r>
              <a:rPr lang="en-US" sz="2400" dirty="0">
                <a:solidFill>
                  <a:schemeClr val="tx1">
                    <a:lumMod val="85000"/>
                  </a:schemeClr>
                </a:solidFill>
                <a:latin typeface="Corbel" panose="020B0503020204020204" pitchFamily="34" charset="0"/>
              </a:rPr>
              <a:t> to change the curriculum by </a:t>
            </a:r>
            <a:r>
              <a:rPr lang="en-US" sz="2400" u="sng" dirty="0">
                <a:solidFill>
                  <a:schemeClr val="tx1">
                    <a:lumMod val="85000"/>
                  </a:schemeClr>
                </a:solidFill>
                <a:latin typeface="Corbel" panose="020B0503020204020204" pitchFamily="34" charset="0"/>
              </a:rPr>
              <a:t>requiring a Biology </a:t>
            </a:r>
            <a:r>
              <a:rPr lang="en-US" sz="2400" dirty="0">
                <a:solidFill>
                  <a:schemeClr val="tx1">
                    <a:lumMod val="85000"/>
                  </a:schemeClr>
                </a:solidFill>
                <a:latin typeface="Corbel" panose="020B0503020204020204" pitchFamily="34" charset="0"/>
              </a:rPr>
              <a:t>component . . . and to </a:t>
            </a:r>
            <a:r>
              <a:rPr lang="en-US" sz="2400" u="sng" dirty="0">
                <a:solidFill>
                  <a:schemeClr val="tx1">
                    <a:lumMod val="85000"/>
                  </a:schemeClr>
                </a:solidFill>
                <a:latin typeface="Corbel" panose="020B0503020204020204" pitchFamily="34" charset="0"/>
              </a:rPr>
              <a:t>require</a:t>
            </a:r>
            <a:r>
              <a:rPr lang="en-US" sz="2400" dirty="0">
                <a:solidFill>
                  <a:schemeClr val="tx1">
                    <a:lumMod val="85000"/>
                  </a:schemeClr>
                </a:solidFill>
                <a:latin typeface="Corbel" panose="020B0503020204020204" pitchFamily="34" charset="0"/>
              </a:rPr>
              <a:t> the Math elective to be </a:t>
            </a:r>
            <a:r>
              <a:rPr lang="en-US" sz="2400" u="sng" dirty="0">
                <a:solidFill>
                  <a:schemeClr val="tx1">
                    <a:lumMod val="85000"/>
                  </a:schemeClr>
                </a:solidFill>
                <a:latin typeface="Corbel" panose="020B0503020204020204" pitchFamily="34" charset="0"/>
              </a:rPr>
              <a:t>statistics.</a:t>
            </a:r>
            <a:r>
              <a:rPr lang="en-US" sz="2400" dirty="0">
                <a:solidFill>
                  <a:schemeClr val="tx1">
                    <a:lumMod val="85000"/>
                  </a:schemeClr>
                </a:solidFill>
                <a:latin typeface="Corbel" panose="020B0503020204020204" pitchFamily="34" charset="0"/>
              </a:rPr>
              <a:t> Many students already take a statistics course as their math elective but we will proceed to formalize this as a requirement.”</a:t>
            </a:r>
          </a:p>
        </p:txBody>
      </p:sp>
    </p:spTree>
    <p:extLst>
      <p:ext uri="{BB962C8B-B14F-4D97-AF65-F5344CB8AC3E}">
        <p14:creationId xmlns:p14="http://schemas.microsoft.com/office/powerpoint/2010/main" val="19471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152400"/>
            <a:ext cx="2078278" cy="1285875"/>
          </a:xfrm>
          <a:prstGeom prst="rect">
            <a:avLst/>
          </a:prstGeom>
        </p:spPr>
      </p:pic>
      <p:sp>
        <p:nvSpPr>
          <p:cNvPr id="7" name="Content Placeholder 2">
            <a:extLst>
              <a:ext uri="{FF2B5EF4-FFF2-40B4-BE49-F238E27FC236}">
                <a16:creationId xmlns:a16="http://schemas.microsoft.com/office/drawing/2014/main" id="{07F329CB-4B9B-3942-A8A6-3DBE3B8DB542}"/>
              </a:ext>
            </a:extLst>
          </p:cNvPr>
          <p:cNvSpPr txBox="1">
            <a:spLocks/>
          </p:cNvSpPr>
          <p:nvPr/>
        </p:nvSpPr>
        <p:spPr>
          <a:xfrm>
            <a:off x="2284412" y="304800"/>
            <a:ext cx="8229600" cy="38100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pPr>
            <a:r>
              <a:rPr lang="en-US" altLang="en-US" sz="2800" dirty="0">
                <a:solidFill>
                  <a:srgbClr val="FFFF00"/>
                </a:solidFill>
              </a:rPr>
              <a:t>4.2.1a Natural Science Courses</a:t>
            </a:r>
          </a:p>
          <a:p>
            <a:pPr marL="0" indent="0">
              <a:buFontTx/>
              <a:buNone/>
            </a:pPr>
            <a:r>
              <a:rPr lang="en-US" altLang="en-US" sz="2800" dirty="0">
                <a:solidFill>
                  <a:srgbClr val="FFFF00"/>
                </a:solidFill>
              </a:rPr>
              <a:t>	Biology – two courses with co-requisite lab</a:t>
            </a:r>
          </a:p>
          <a:p>
            <a:pPr marL="0" indent="0">
              <a:buFontTx/>
              <a:buNone/>
            </a:pPr>
            <a:r>
              <a:rPr lang="en-US" altLang="en-US" sz="2800" dirty="0">
                <a:solidFill>
                  <a:srgbClr val="FFFF00"/>
                </a:solidFill>
              </a:rPr>
              <a:t>	Physics – two courses with co-requisite lab</a:t>
            </a:r>
          </a:p>
          <a:p>
            <a:pPr marL="0" indent="0">
              <a:buFontTx/>
              <a:buNone/>
            </a:pPr>
            <a:r>
              <a:rPr lang="en-US" altLang="en-US" sz="2800" dirty="0">
                <a:solidFill>
                  <a:srgbClr val="FFFF00"/>
                </a:solidFill>
              </a:rPr>
              <a:t>	Chemistry – four courses with co-requisite lab*</a:t>
            </a:r>
          </a:p>
          <a:p>
            <a:pPr marL="0" indent="0">
              <a:buFontTx/>
              <a:buNone/>
            </a:pPr>
            <a:r>
              <a:rPr lang="en-US" altLang="en-US" sz="2800" dirty="0">
                <a:solidFill>
                  <a:srgbClr val="FFFF00"/>
                </a:solidFill>
              </a:rPr>
              <a:t>	Mathematics – calculus and statistics</a:t>
            </a:r>
          </a:p>
        </p:txBody>
      </p:sp>
      <p:sp>
        <p:nvSpPr>
          <p:cNvPr id="9" name="TextBox 8">
            <a:extLst>
              <a:ext uri="{FF2B5EF4-FFF2-40B4-BE49-F238E27FC236}">
                <a16:creationId xmlns:a16="http://schemas.microsoft.com/office/drawing/2014/main" id="{1FA51EB8-EDC0-3A49-8DF9-D8657A3D3B1F}"/>
              </a:ext>
            </a:extLst>
          </p:cNvPr>
          <p:cNvSpPr txBox="1"/>
          <p:nvPr/>
        </p:nvSpPr>
        <p:spPr>
          <a:xfrm>
            <a:off x="3447942" y="3276600"/>
            <a:ext cx="8477491" cy="1200329"/>
          </a:xfrm>
          <a:prstGeom prst="rect">
            <a:avLst/>
          </a:prstGeom>
          <a:noFill/>
        </p:spPr>
        <p:txBody>
          <a:bodyPr wrap="square">
            <a:spAutoFit/>
          </a:bodyPr>
          <a:lstStyle/>
          <a:p>
            <a:pPr>
              <a:defRPr/>
            </a:pPr>
            <a:r>
              <a:rPr lang="en-US" sz="2400" dirty="0">
                <a:solidFill>
                  <a:schemeClr val="tx1">
                    <a:lumMod val="85000"/>
                  </a:schemeClr>
                </a:solidFill>
              </a:rPr>
              <a:t>*The standard requires two courses in general chemistry (minimum 7 semester hours) and two courses in </a:t>
            </a:r>
            <a:r>
              <a:rPr lang="en-US" sz="2400" u="sng" dirty="0">
                <a:solidFill>
                  <a:schemeClr val="tx1">
                    <a:lumMod val="85000"/>
                  </a:schemeClr>
                </a:solidFill>
              </a:rPr>
              <a:t>organic chemistry </a:t>
            </a:r>
            <a:r>
              <a:rPr lang="en-US" sz="2400" dirty="0">
                <a:solidFill>
                  <a:schemeClr val="tx1">
                    <a:lumMod val="85000"/>
                  </a:schemeClr>
                </a:solidFill>
              </a:rPr>
              <a:t>(minimum 7 semester hours).  Why “co-requisite lab?”</a:t>
            </a:r>
          </a:p>
        </p:txBody>
      </p:sp>
      <p:sp>
        <p:nvSpPr>
          <p:cNvPr id="10" name="TextBox 9">
            <a:extLst>
              <a:ext uri="{FF2B5EF4-FFF2-40B4-BE49-F238E27FC236}">
                <a16:creationId xmlns:a16="http://schemas.microsoft.com/office/drawing/2014/main" id="{653107B9-41E2-BB46-96E6-546579BA47B8}"/>
              </a:ext>
            </a:extLst>
          </p:cNvPr>
          <p:cNvSpPr txBox="1"/>
          <p:nvPr/>
        </p:nvSpPr>
        <p:spPr>
          <a:xfrm>
            <a:off x="1751012" y="4733925"/>
            <a:ext cx="8305800" cy="2124075"/>
          </a:xfrm>
          <a:prstGeom prst="rect">
            <a:avLst/>
          </a:prstGeom>
          <a:noFill/>
        </p:spPr>
        <p:txBody>
          <a:bodyPr>
            <a:spAutoFit/>
          </a:bodyPr>
          <a:lstStyle/>
          <a:p>
            <a:pPr>
              <a:defRPr/>
            </a:pPr>
            <a:r>
              <a:rPr lang="en-US" sz="2400" dirty="0">
                <a:solidFill>
                  <a:srgbClr val="00B050"/>
                </a:solidFill>
              </a:rPr>
              <a:t>These requirements reflect a trend in Chemistry and Biology courses combining labs into one course (example):</a:t>
            </a:r>
          </a:p>
          <a:p>
            <a:pPr>
              <a:defRPr/>
            </a:pPr>
            <a:r>
              <a:rPr lang="en-US" sz="2000" dirty="0">
                <a:solidFill>
                  <a:schemeClr val="tx1">
                    <a:lumMod val="85000"/>
                  </a:schemeClr>
                </a:solidFill>
              </a:rPr>
              <a:t>CHM 2000 - Organic Chemistry I Credit Hours: 3</a:t>
            </a:r>
          </a:p>
          <a:p>
            <a:pPr>
              <a:defRPr/>
            </a:pPr>
            <a:r>
              <a:rPr lang="en-US" sz="2000" dirty="0">
                <a:solidFill>
                  <a:schemeClr val="tx1">
                    <a:lumMod val="85000"/>
                  </a:schemeClr>
                </a:solidFill>
              </a:rPr>
              <a:t>CHM 2001 - Organic Chemistry II Credit Hours: 3</a:t>
            </a:r>
          </a:p>
          <a:p>
            <a:pPr>
              <a:defRPr/>
            </a:pPr>
            <a:r>
              <a:rPr lang="en-US" sz="2000" dirty="0">
                <a:solidFill>
                  <a:schemeClr val="tx1">
                    <a:lumMod val="85000"/>
                  </a:schemeClr>
                </a:solidFill>
              </a:rPr>
              <a:t>CHM 2001L - Organic Laboratory Techniques I Credit Hours: 2</a:t>
            </a:r>
          </a:p>
          <a:p>
            <a:pPr>
              <a:defRPr/>
            </a:pPr>
            <a:endParaRPr lang="en-US" sz="2400" dirty="0">
              <a:solidFill>
                <a:srgbClr val="00B050"/>
              </a:solidFill>
            </a:endParaRPr>
          </a:p>
        </p:txBody>
      </p:sp>
    </p:spTree>
    <p:extLst>
      <p:ext uri="{BB962C8B-B14F-4D97-AF65-F5344CB8AC3E}">
        <p14:creationId xmlns:p14="http://schemas.microsoft.com/office/powerpoint/2010/main" val="63268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8" y="5322635"/>
            <a:ext cx="2078278" cy="1285875"/>
          </a:xfrm>
          <a:prstGeom prst="rect">
            <a:avLst/>
          </a:prstGeom>
        </p:spPr>
      </p:pic>
      <p:sp>
        <p:nvSpPr>
          <p:cNvPr id="8" name="Content Placeholder 2">
            <a:extLst>
              <a:ext uri="{FF2B5EF4-FFF2-40B4-BE49-F238E27FC236}">
                <a16:creationId xmlns:a16="http://schemas.microsoft.com/office/drawing/2014/main" id="{D6247D87-7357-E44D-B142-E175763BC5F4}"/>
              </a:ext>
            </a:extLst>
          </p:cNvPr>
          <p:cNvSpPr txBox="1">
            <a:spLocks/>
          </p:cNvSpPr>
          <p:nvPr/>
        </p:nvSpPr>
        <p:spPr>
          <a:xfrm>
            <a:off x="303212" y="188530"/>
            <a:ext cx="11276012" cy="36576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defRPr/>
            </a:pPr>
            <a:r>
              <a:rPr lang="en-US" altLang="en-US" sz="3000" dirty="0">
                <a:solidFill>
                  <a:srgbClr val="FFC000"/>
                </a:solidFill>
              </a:rPr>
              <a:t>4.2.1b Specialized Science Courses (Criminalistics)</a:t>
            </a:r>
          </a:p>
          <a:p>
            <a:pPr marL="0" indent="0">
              <a:buFontTx/>
              <a:buNone/>
              <a:defRPr/>
            </a:pPr>
            <a:r>
              <a:rPr lang="en-US" altLang="en-US" dirty="0">
                <a:solidFill>
                  <a:srgbClr val="FFC000"/>
                </a:solidFill>
              </a:rPr>
              <a:t>	A minimum of 15 additional semester hours in more </a:t>
            </a:r>
            <a:r>
              <a:rPr lang="en-US" altLang="en-US" u="sng" dirty="0">
                <a:solidFill>
                  <a:srgbClr val="FFC000"/>
                </a:solidFill>
              </a:rPr>
              <a:t>advanced</a:t>
            </a:r>
            <a:r>
              <a:rPr lang="en-US" altLang="en-US" dirty="0">
                <a:solidFill>
                  <a:srgbClr val="FFC000"/>
                </a:solidFill>
              </a:rPr>
              <a:t> coursework in chemistry or biology. Note: These courses shall be consistent with the degree program and shall meet the needs of students specializing in sub-disciplines of forensic science.</a:t>
            </a:r>
          </a:p>
          <a:p>
            <a:pPr>
              <a:defRPr/>
            </a:pPr>
            <a:r>
              <a:rPr lang="en-US" altLang="en-US" dirty="0">
                <a:solidFill>
                  <a:srgbClr val="FFC000"/>
                </a:solidFill>
              </a:rPr>
              <a:t>Non-introductory courses (usually taken after the sophomore year and not at the 100 or 1000 level)</a:t>
            </a:r>
          </a:p>
          <a:p>
            <a:pPr>
              <a:defRPr/>
            </a:pPr>
            <a:r>
              <a:rPr lang="en-US" altLang="en-US" dirty="0">
                <a:solidFill>
                  <a:srgbClr val="FFC000"/>
                </a:solidFill>
              </a:rPr>
              <a:t>At least two courses shall include laboratory training (7 hours)</a:t>
            </a:r>
          </a:p>
          <a:p>
            <a:pPr>
              <a:defRPr/>
            </a:pPr>
            <a:r>
              <a:rPr lang="en-US" altLang="en-US" dirty="0">
                <a:solidFill>
                  <a:srgbClr val="FFC000"/>
                </a:solidFill>
              </a:rPr>
              <a:t>Added depth, not breadth.</a:t>
            </a:r>
          </a:p>
          <a:p>
            <a:pPr marL="0" indent="0">
              <a:buFontTx/>
              <a:buNone/>
              <a:defRPr/>
            </a:pPr>
            <a:endParaRPr lang="en-US" altLang="en-US" dirty="0"/>
          </a:p>
        </p:txBody>
      </p:sp>
      <p:sp>
        <p:nvSpPr>
          <p:cNvPr id="11" name="TextBox 10">
            <a:extLst>
              <a:ext uri="{FF2B5EF4-FFF2-40B4-BE49-F238E27FC236}">
                <a16:creationId xmlns:a16="http://schemas.microsoft.com/office/drawing/2014/main" id="{55E2C73D-09F7-8142-8CD3-BF9CBB5687A1}"/>
              </a:ext>
            </a:extLst>
          </p:cNvPr>
          <p:cNvSpPr txBox="1"/>
          <p:nvPr/>
        </p:nvSpPr>
        <p:spPr>
          <a:xfrm>
            <a:off x="1924290" y="4038600"/>
            <a:ext cx="8763000" cy="2308225"/>
          </a:xfrm>
          <a:prstGeom prst="rect">
            <a:avLst/>
          </a:prstGeom>
          <a:noFill/>
        </p:spPr>
        <p:txBody>
          <a:bodyPr>
            <a:spAutoFit/>
          </a:bodyPr>
          <a:lstStyle/>
          <a:p>
            <a:pPr>
              <a:defRPr/>
            </a:pPr>
            <a:r>
              <a:rPr lang="en-US" altLang="en-US" sz="2400" dirty="0">
                <a:solidFill>
                  <a:schemeClr val="tx1">
                    <a:lumMod val="85000"/>
                  </a:schemeClr>
                </a:solidFill>
              </a:rPr>
              <a:t>What does “consistent with the degree program” mean?</a:t>
            </a:r>
          </a:p>
          <a:p>
            <a:pPr>
              <a:defRPr/>
            </a:pPr>
            <a:r>
              <a:rPr lang="en-US" altLang="en-US" sz="2400" dirty="0">
                <a:solidFill>
                  <a:schemeClr val="tx1">
                    <a:lumMod val="85000"/>
                  </a:schemeClr>
                </a:solidFill>
              </a:rPr>
              <a:t>Forensic biology track (4.2.2b) – advanced chemistry or biology</a:t>
            </a:r>
          </a:p>
          <a:p>
            <a:pPr>
              <a:defRPr/>
            </a:pPr>
            <a:r>
              <a:rPr lang="en-US" altLang="en-US" sz="2400" dirty="0">
                <a:solidFill>
                  <a:schemeClr val="tx1">
                    <a:lumMod val="85000"/>
                  </a:schemeClr>
                </a:solidFill>
              </a:rPr>
              <a:t>Forensic chemistry track (4.2.3b) – advanced chemistry or biology</a:t>
            </a:r>
          </a:p>
          <a:p>
            <a:pPr>
              <a:defRPr/>
            </a:pPr>
            <a:r>
              <a:rPr lang="en-US" altLang="en-US" sz="2400" dirty="0">
                <a:solidFill>
                  <a:schemeClr val="tx1">
                    <a:lumMod val="85000"/>
                  </a:schemeClr>
                </a:solidFill>
              </a:rPr>
              <a:t>Digital evidence track (4.2.4b) – specific requirements for 12 hours 	covering programming and multiple topics in computer 	science or information systems</a:t>
            </a:r>
            <a:endParaRPr lang="en-US" dirty="0">
              <a:solidFill>
                <a:schemeClr val="tx1">
                  <a:lumMod val="85000"/>
                </a:schemeClr>
              </a:solidFill>
            </a:endParaRPr>
          </a:p>
        </p:txBody>
      </p:sp>
    </p:spTree>
    <p:extLst>
      <p:ext uri="{BB962C8B-B14F-4D97-AF65-F5344CB8AC3E}">
        <p14:creationId xmlns:p14="http://schemas.microsoft.com/office/powerpoint/2010/main" val="84808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8" y="5322635"/>
            <a:ext cx="2078278" cy="1285875"/>
          </a:xfrm>
          <a:prstGeom prst="rect">
            <a:avLst/>
          </a:prstGeom>
        </p:spPr>
      </p:pic>
      <p:sp>
        <p:nvSpPr>
          <p:cNvPr id="7" name="Content Placeholder 2">
            <a:extLst>
              <a:ext uri="{FF2B5EF4-FFF2-40B4-BE49-F238E27FC236}">
                <a16:creationId xmlns:a16="http://schemas.microsoft.com/office/drawing/2014/main" id="{2C935DE8-5A65-A942-BC8C-C676B6BDD45F}"/>
              </a:ext>
            </a:extLst>
          </p:cNvPr>
          <p:cNvSpPr txBox="1">
            <a:spLocks/>
          </p:cNvSpPr>
          <p:nvPr/>
        </p:nvSpPr>
        <p:spPr>
          <a:xfrm>
            <a:off x="608012" y="237298"/>
            <a:ext cx="10744200" cy="36576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defRPr/>
            </a:pPr>
            <a:r>
              <a:rPr lang="en-US" altLang="en-US" sz="3000" dirty="0">
                <a:solidFill>
                  <a:srgbClr val="FFC000"/>
                </a:solidFill>
              </a:rPr>
              <a:t>4.2.1c Forensic Science Courses (Criminalistics)</a:t>
            </a:r>
          </a:p>
          <a:p>
            <a:pPr marL="0" indent="0">
              <a:buFontTx/>
              <a:buNone/>
              <a:defRPr/>
            </a:pPr>
            <a:r>
              <a:rPr lang="en-US" altLang="en-US" dirty="0">
                <a:solidFill>
                  <a:srgbClr val="FFC000"/>
                </a:solidFill>
              </a:rPr>
              <a:t>	A minimum of six additional semester hours in advanced, upper-level </a:t>
            </a:r>
            <a:r>
              <a:rPr lang="en-US" altLang="en-US" u="sng" dirty="0">
                <a:solidFill>
                  <a:srgbClr val="FFC000"/>
                </a:solidFill>
              </a:rPr>
              <a:t>forensic science courses </a:t>
            </a:r>
            <a:r>
              <a:rPr lang="en-US" altLang="en-US" dirty="0">
                <a:solidFill>
                  <a:srgbClr val="FFC000"/>
                </a:solidFill>
              </a:rPr>
              <a:t>that provide greater depth in forensic science beyond an introductory level.</a:t>
            </a:r>
          </a:p>
          <a:p>
            <a:pPr>
              <a:defRPr/>
            </a:pPr>
            <a:r>
              <a:rPr lang="en-US" altLang="en-US" dirty="0">
                <a:solidFill>
                  <a:srgbClr val="FFC000"/>
                </a:solidFill>
              </a:rPr>
              <a:t>Upper-level, non-introductory courses (usually taken after the sophomore year at a 300/3000 level)</a:t>
            </a:r>
          </a:p>
          <a:p>
            <a:pPr>
              <a:defRPr/>
            </a:pPr>
            <a:r>
              <a:rPr lang="en-US" altLang="en-US" dirty="0">
                <a:solidFill>
                  <a:srgbClr val="FFC000"/>
                </a:solidFill>
              </a:rPr>
              <a:t>The courses shall include laboratory training </a:t>
            </a:r>
          </a:p>
          <a:p>
            <a:pPr>
              <a:defRPr/>
            </a:pPr>
            <a:r>
              <a:rPr lang="en-US" altLang="en-US" dirty="0">
                <a:solidFill>
                  <a:srgbClr val="FFC000"/>
                </a:solidFill>
              </a:rPr>
              <a:t>Added depth, not breadth.</a:t>
            </a:r>
          </a:p>
          <a:p>
            <a:pPr marL="0" indent="0">
              <a:buFontTx/>
              <a:buNone/>
              <a:defRPr/>
            </a:pPr>
            <a:endParaRPr lang="en-US" altLang="en-US" dirty="0"/>
          </a:p>
        </p:txBody>
      </p:sp>
      <p:sp>
        <p:nvSpPr>
          <p:cNvPr id="9" name="TextBox 1">
            <a:extLst>
              <a:ext uri="{FF2B5EF4-FFF2-40B4-BE49-F238E27FC236}">
                <a16:creationId xmlns:a16="http://schemas.microsoft.com/office/drawing/2014/main" id="{6CDBD3B3-BF3C-1A45-8D44-DA333EC44686}"/>
              </a:ext>
            </a:extLst>
          </p:cNvPr>
          <p:cNvSpPr txBox="1">
            <a:spLocks noChangeArrowheads="1"/>
          </p:cNvSpPr>
          <p:nvPr/>
        </p:nvSpPr>
        <p:spPr bwMode="auto">
          <a:xfrm>
            <a:off x="1962326" y="4096637"/>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dirty="0">
                <a:solidFill>
                  <a:srgbClr val="ECDDAA"/>
                </a:solidFill>
                <a:latin typeface="Corbel" panose="020B0503020204020204" pitchFamily="34" charset="0"/>
              </a:rPr>
              <a:t>What does “greater depth” with the degree program mean?</a:t>
            </a:r>
          </a:p>
          <a:p>
            <a:pPr>
              <a:spcBef>
                <a:spcPct val="0"/>
              </a:spcBef>
              <a:buFontTx/>
              <a:buNone/>
            </a:pPr>
            <a:r>
              <a:rPr lang="en-US" altLang="en-US" sz="2200" dirty="0">
                <a:solidFill>
                  <a:srgbClr val="ECDDAA"/>
                </a:solidFill>
                <a:latin typeface="Corbel" panose="020B0503020204020204" pitchFamily="34" charset="0"/>
              </a:rPr>
              <a:t>Forensic biology track (4.2.2c) – advanced forensic biology applications</a:t>
            </a:r>
          </a:p>
          <a:p>
            <a:pPr>
              <a:spcBef>
                <a:spcPct val="0"/>
              </a:spcBef>
              <a:buFontTx/>
              <a:buNone/>
            </a:pPr>
            <a:r>
              <a:rPr lang="en-US" altLang="en-US" sz="2200" dirty="0">
                <a:solidFill>
                  <a:srgbClr val="ECDDAA"/>
                </a:solidFill>
                <a:latin typeface="Corbel" panose="020B0503020204020204" pitchFamily="34" charset="0"/>
              </a:rPr>
              <a:t>Forensic chemistry track (4.2.3c) – advanced forensic chemistry applications</a:t>
            </a:r>
          </a:p>
          <a:p>
            <a:pPr>
              <a:spcBef>
                <a:spcPct val="0"/>
              </a:spcBef>
              <a:buFontTx/>
              <a:buNone/>
            </a:pPr>
            <a:r>
              <a:rPr lang="en-US" altLang="en-US" sz="2200" dirty="0">
                <a:solidFill>
                  <a:srgbClr val="ECDDAA"/>
                </a:solidFill>
                <a:latin typeface="Corbel" panose="020B0503020204020204" pitchFamily="34" charset="0"/>
              </a:rPr>
              <a:t>Digital evidence track (4.2.4c) – specific requirements for six hours 	covering three topics in digital evidence</a:t>
            </a:r>
          </a:p>
          <a:p>
            <a:pPr>
              <a:spcBef>
                <a:spcPct val="0"/>
              </a:spcBef>
              <a:buFontTx/>
              <a:buNone/>
            </a:pPr>
            <a:endParaRPr lang="en-US" altLang="en-US" sz="2800" dirty="0">
              <a:solidFill>
                <a:srgbClr val="FADC00"/>
              </a:solidFill>
            </a:endParaRPr>
          </a:p>
        </p:txBody>
      </p:sp>
    </p:spTree>
    <p:extLst>
      <p:ext uri="{BB962C8B-B14F-4D97-AF65-F5344CB8AC3E}">
        <p14:creationId xmlns:p14="http://schemas.microsoft.com/office/powerpoint/2010/main" val="173911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8" y="5322635"/>
            <a:ext cx="2078278" cy="1285875"/>
          </a:xfrm>
          <a:prstGeom prst="rect">
            <a:avLst/>
          </a:prstGeom>
        </p:spPr>
      </p:pic>
      <p:sp>
        <p:nvSpPr>
          <p:cNvPr id="8" name="Content Placeholder 2">
            <a:extLst>
              <a:ext uri="{FF2B5EF4-FFF2-40B4-BE49-F238E27FC236}">
                <a16:creationId xmlns:a16="http://schemas.microsoft.com/office/drawing/2014/main" id="{F9F28158-F659-7B42-AE36-183B9A00DB31}"/>
              </a:ext>
            </a:extLst>
          </p:cNvPr>
          <p:cNvSpPr txBox="1">
            <a:spLocks/>
          </p:cNvSpPr>
          <p:nvPr/>
        </p:nvSpPr>
        <p:spPr>
          <a:xfrm>
            <a:off x="1155064" y="249490"/>
            <a:ext cx="9677400" cy="871537"/>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defRPr/>
            </a:pPr>
            <a:r>
              <a:rPr lang="en-US" sz="3600" dirty="0">
                <a:solidFill>
                  <a:srgbClr val="00B0F0"/>
                </a:solidFill>
              </a:rPr>
              <a:t>4.2.1c Program’s initial comments on Self-study</a:t>
            </a:r>
          </a:p>
          <a:p>
            <a:pPr marL="0" indent="0">
              <a:buFontTx/>
              <a:buNone/>
              <a:defRPr/>
            </a:pPr>
            <a:r>
              <a:rPr lang="en-US" sz="2000" dirty="0"/>
              <a:t>	</a:t>
            </a:r>
            <a:endParaRPr lang="en-US" sz="2000" dirty="0">
              <a:solidFill>
                <a:schemeClr val="accent5"/>
              </a:solidFill>
            </a:endParaRPr>
          </a:p>
        </p:txBody>
      </p:sp>
      <p:graphicFrame>
        <p:nvGraphicFramePr>
          <p:cNvPr id="10" name="Table 9">
            <a:extLst>
              <a:ext uri="{FF2B5EF4-FFF2-40B4-BE49-F238E27FC236}">
                <a16:creationId xmlns:a16="http://schemas.microsoft.com/office/drawing/2014/main" id="{0E28CFEE-A349-5B42-BF48-334637702629}"/>
              </a:ext>
            </a:extLst>
          </p:cNvPr>
          <p:cNvGraphicFramePr>
            <a:graphicFrameLocks noGrp="1"/>
          </p:cNvGraphicFramePr>
          <p:nvPr>
            <p:extLst>
              <p:ext uri="{D42A27DB-BD31-4B8C-83A1-F6EECF244321}">
                <p14:modId xmlns:p14="http://schemas.microsoft.com/office/powerpoint/2010/main" val="1764105014"/>
              </p:ext>
            </p:extLst>
          </p:nvPr>
        </p:nvGraphicFramePr>
        <p:xfrm>
          <a:off x="1155064" y="914400"/>
          <a:ext cx="9151226" cy="2176462"/>
        </p:xfrm>
        <a:graphic>
          <a:graphicData uri="http://schemas.openxmlformats.org/drawingml/2006/table">
            <a:tbl>
              <a:tblPr/>
              <a:tblGrid>
                <a:gridCol w="1735217">
                  <a:extLst>
                    <a:ext uri="{9D8B030D-6E8A-4147-A177-3AD203B41FA5}">
                      <a16:colId xmlns:a16="http://schemas.microsoft.com/office/drawing/2014/main" val="2260868576"/>
                    </a:ext>
                  </a:extLst>
                </a:gridCol>
                <a:gridCol w="2721611">
                  <a:extLst>
                    <a:ext uri="{9D8B030D-6E8A-4147-A177-3AD203B41FA5}">
                      <a16:colId xmlns:a16="http://schemas.microsoft.com/office/drawing/2014/main" val="3665447045"/>
                    </a:ext>
                  </a:extLst>
                </a:gridCol>
                <a:gridCol w="1357004">
                  <a:extLst>
                    <a:ext uri="{9D8B030D-6E8A-4147-A177-3AD203B41FA5}">
                      <a16:colId xmlns:a16="http://schemas.microsoft.com/office/drawing/2014/main" val="519448724"/>
                    </a:ext>
                  </a:extLst>
                </a:gridCol>
                <a:gridCol w="1146041">
                  <a:extLst>
                    <a:ext uri="{9D8B030D-6E8A-4147-A177-3AD203B41FA5}">
                      <a16:colId xmlns:a16="http://schemas.microsoft.com/office/drawing/2014/main" val="1408505762"/>
                    </a:ext>
                  </a:extLst>
                </a:gridCol>
                <a:gridCol w="2191353">
                  <a:extLst>
                    <a:ext uri="{9D8B030D-6E8A-4147-A177-3AD203B41FA5}">
                      <a16:colId xmlns:a16="http://schemas.microsoft.com/office/drawing/2014/main" val="3293258625"/>
                    </a:ext>
                  </a:extLst>
                </a:gridCol>
              </a:tblGrid>
              <a:tr h="240666">
                <a:tc>
                  <a:txBody>
                    <a:bodyPr/>
                    <a:lstStyle>
                      <a:lvl1pPr marL="18732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87325"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Course ID</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43497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434975" marR="0" lvl="0" indent="0" algn="l"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Course Name</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936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93663"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Sem Hours</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1016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01600"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Lab</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8575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85750"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Concentration</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extLst>
                  <a:ext uri="{0D108BD9-81ED-4DB2-BD59-A6C34878D82A}">
                    <a16:rowId xmlns:a16="http://schemas.microsoft.com/office/drawing/2014/main" val="2308363387"/>
                  </a:ext>
                </a:extLst>
              </a:tr>
              <a:tr h="490053">
                <a:tc>
                  <a:txBody>
                    <a:bodyPr/>
                    <a:lstStyle>
                      <a:lvl1pPr marL="18732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87325"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SCI 1003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609600" indent="-469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609600" marR="0" lvl="0" indent="-469900" algn="l" defTabSz="914400" rtl="0" eaLnBrk="0" fontAlgn="base" latinLnBrk="0" hangingPunct="0">
                        <a:lnSpc>
                          <a:spcPts val="13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Introduction to Forensic Science</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47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4763"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1016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01600"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dirty="0">
                          <a:ln>
                            <a:noFill/>
                          </a:ln>
                          <a:solidFill>
                            <a:srgbClr val="3E3E5C"/>
                          </a:solidFill>
                          <a:effectLst/>
                          <a:latin typeface="Times New Roman" panose="02020603050405020304" pitchFamily="18" charset="0"/>
                        </a:rPr>
                        <a:t>Required</a:t>
                      </a:r>
                      <a:endParaRPr kumimoji="0" lang="en-US" altLang="en-US" sz="1400" b="0" i="0" u="none" strike="noStrike" cap="none" normalizeH="0" baseline="0" dirty="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8575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85750"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All</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extLst>
                  <a:ext uri="{0D108BD9-81ED-4DB2-BD59-A6C34878D82A}">
                    <a16:rowId xmlns:a16="http://schemas.microsoft.com/office/drawing/2014/main" val="721755525"/>
                  </a:ext>
                </a:extLst>
              </a:tr>
              <a:tr h="477845">
                <a:tc>
                  <a:txBody>
                    <a:bodyPr/>
                    <a:lstStyle>
                      <a:lvl1pPr marL="18732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87325"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PHY 3003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42888">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42888"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dirty="0">
                          <a:ln>
                            <a:noFill/>
                          </a:ln>
                          <a:solidFill>
                            <a:srgbClr val="3E3E5C"/>
                          </a:solidFill>
                          <a:effectLst/>
                          <a:latin typeface="Times New Roman" panose="02020603050405020304" pitchFamily="18" charset="0"/>
                        </a:rPr>
                        <a:t>Physical Methods in</a:t>
                      </a:r>
                    </a:p>
                    <a:p>
                      <a:pPr marL="242888"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dirty="0">
                          <a:ln>
                            <a:noFill/>
                          </a:ln>
                          <a:solidFill>
                            <a:srgbClr val="3E3E5C"/>
                          </a:solidFill>
                          <a:effectLst/>
                          <a:latin typeface="Times New Roman" panose="02020603050405020304" pitchFamily="18" charset="0"/>
                        </a:rPr>
                        <a:t>Forensic Science</a:t>
                      </a:r>
                      <a:endParaRPr kumimoji="0" lang="en-US" altLang="en-US" sz="1400" b="0" i="0" u="none" strike="noStrike" cap="none" normalizeH="0" baseline="0" dirty="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47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4763"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1016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01600"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Required</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8575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85750"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All</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extLst>
                  <a:ext uri="{0D108BD9-81ED-4DB2-BD59-A6C34878D82A}">
                    <a16:rowId xmlns:a16="http://schemas.microsoft.com/office/drawing/2014/main" val="3110095850"/>
                  </a:ext>
                </a:extLst>
              </a:tr>
              <a:tr h="490053">
                <a:tc>
                  <a:txBody>
                    <a:bodyPr/>
                    <a:lstStyle>
                      <a:lvl1pPr marL="18732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87325"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CHM 3003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355600" indent="-1317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55600" marR="0" lvl="0" indent="-131763" algn="l" defTabSz="914400" rtl="0" eaLnBrk="0" fontAlgn="base" latinLnBrk="0" hangingPunct="0">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3E3E5C"/>
                          </a:solidFill>
                          <a:effectLst/>
                          <a:latin typeface="Times New Roman" panose="02020603050405020304" pitchFamily="18" charset="0"/>
                        </a:rPr>
                        <a:t>Chemical Methods in Forensic Science</a:t>
                      </a:r>
                      <a:endParaRPr kumimoji="0" lang="en-US" altLang="en-US" sz="1400" b="0" i="0" u="none" strike="noStrike" cap="none" normalizeH="0" baseline="0" dirty="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47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4763"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1016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01600"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Required</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8575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85750" marR="0" lvl="0" indent="0" algn="ctr" defTabSz="914400" rtl="0" eaLnBrk="0" fontAlgn="base" latinLnBrk="0" hangingPunct="0">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All</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extLst>
                  <a:ext uri="{0D108BD9-81ED-4DB2-BD59-A6C34878D82A}">
                    <a16:rowId xmlns:a16="http://schemas.microsoft.com/office/drawing/2014/main" val="3613834999"/>
                  </a:ext>
                </a:extLst>
              </a:tr>
              <a:tr h="477845">
                <a:tc>
                  <a:txBody>
                    <a:bodyPr/>
                    <a:lstStyle>
                      <a:lvl1pPr marL="187325">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87325"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CHM 4003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42888">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42888"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Qualitative Organic</a:t>
                      </a:r>
                    </a:p>
                    <a:p>
                      <a:pPr marL="242888" marR="0" lvl="0" indent="0" algn="ctr" defTabSz="914400" rtl="0" eaLnBrk="0" fontAlgn="base" latinLnBrk="0" hangingPunct="0">
                        <a:lnSpc>
                          <a:spcPts val="1250"/>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Chemistry</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4763">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4763"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3</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1016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101600"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a:ln>
                            <a:noFill/>
                          </a:ln>
                          <a:solidFill>
                            <a:srgbClr val="3E3E5C"/>
                          </a:solidFill>
                          <a:effectLst/>
                          <a:latin typeface="Times New Roman" panose="02020603050405020304" pitchFamily="18" charset="0"/>
                        </a:rPr>
                        <a:t>Required</a:t>
                      </a:r>
                      <a:endParaRPr kumimoji="0" lang="en-US" altLang="en-US" sz="1400" b="0" i="0" u="none" strike="noStrike" cap="none" normalizeH="0" baseline="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tc>
                  <a:txBody>
                    <a:bodyPr/>
                    <a:lstStyle>
                      <a:lvl1pPr marL="28575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285750" marR="0" lvl="0" indent="0" algn="ctr" defTabSz="914400" rtl="0" eaLnBrk="0" fontAlgn="base" latinLnBrk="0" hangingPunct="0">
                        <a:lnSpc>
                          <a:spcPts val="1325"/>
                        </a:lnSpc>
                        <a:spcBef>
                          <a:spcPct val="0"/>
                        </a:spcBef>
                        <a:spcAft>
                          <a:spcPct val="0"/>
                        </a:spcAft>
                        <a:buClrTx/>
                        <a:buSzTx/>
                        <a:buFontTx/>
                        <a:buNone/>
                        <a:tabLst/>
                      </a:pPr>
                      <a:r>
                        <a:rPr kumimoji="0" lang="en-US" altLang="en-US" sz="1400" b="0" i="0" u="none" strike="noStrike" cap="none" normalizeH="0" baseline="0" dirty="0">
                          <a:ln>
                            <a:noFill/>
                          </a:ln>
                          <a:solidFill>
                            <a:srgbClr val="3E3E5C"/>
                          </a:solidFill>
                          <a:effectLst/>
                          <a:latin typeface="Times New Roman" panose="02020603050405020304" pitchFamily="18" charset="0"/>
                        </a:rPr>
                        <a:t>All</a:t>
                      </a:r>
                      <a:endParaRPr kumimoji="0" lang="en-US" altLang="en-US" sz="1400" b="0" i="0" u="none" strike="noStrike" cap="none" normalizeH="0" baseline="0" dirty="0">
                        <a:ln>
                          <a:noFill/>
                        </a:ln>
                        <a:solidFill>
                          <a:srgbClr val="3E3E5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4E7"/>
                    </a:solidFill>
                  </a:tcPr>
                </a:tc>
                <a:extLst>
                  <a:ext uri="{0D108BD9-81ED-4DB2-BD59-A6C34878D82A}">
                    <a16:rowId xmlns:a16="http://schemas.microsoft.com/office/drawing/2014/main" val="843667977"/>
                  </a:ext>
                </a:extLst>
              </a:tr>
            </a:tbl>
          </a:graphicData>
        </a:graphic>
      </p:graphicFrame>
      <p:sp>
        <p:nvSpPr>
          <p:cNvPr id="11" name="TextBox 10">
            <a:extLst>
              <a:ext uri="{FF2B5EF4-FFF2-40B4-BE49-F238E27FC236}">
                <a16:creationId xmlns:a16="http://schemas.microsoft.com/office/drawing/2014/main" id="{BC5FF2A2-6DCC-7F41-A43D-2B52645D3457}"/>
              </a:ext>
            </a:extLst>
          </p:cNvPr>
          <p:cNvSpPr txBox="1"/>
          <p:nvPr/>
        </p:nvSpPr>
        <p:spPr>
          <a:xfrm>
            <a:off x="1674812" y="3352800"/>
            <a:ext cx="8382000" cy="2967038"/>
          </a:xfrm>
          <a:prstGeom prst="rect">
            <a:avLst/>
          </a:prstGeom>
          <a:noFill/>
        </p:spPr>
        <p:txBody>
          <a:bodyPr>
            <a:spAutoFit/>
          </a:bodyPr>
          <a:lstStyle/>
          <a:p>
            <a:pPr>
              <a:spcBef>
                <a:spcPct val="20000"/>
              </a:spcBef>
              <a:defRPr/>
            </a:pPr>
            <a:r>
              <a:rPr lang="en-US" sz="2200" kern="0" dirty="0">
                <a:solidFill>
                  <a:srgbClr val="ECDDAA"/>
                </a:solidFill>
                <a:latin typeface="Corbel" panose="020B0503020204020204" pitchFamily="34" charset="0"/>
              </a:rPr>
              <a:t>Two issues stand out in this submission for the program:</a:t>
            </a:r>
          </a:p>
          <a:p>
            <a:pPr marL="342900" indent="-342900">
              <a:spcBef>
                <a:spcPct val="20000"/>
              </a:spcBef>
              <a:buFont typeface="Arial" panose="020B0604020202020204" pitchFamily="34" charset="0"/>
              <a:buChar char="•"/>
              <a:defRPr/>
            </a:pPr>
            <a:r>
              <a:rPr lang="en-US" altLang="en-US" sz="2200" kern="0" dirty="0">
                <a:solidFill>
                  <a:srgbClr val="ECDDAA"/>
                </a:solidFill>
                <a:latin typeface="Corbel" panose="020B0503020204020204" pitchFamily="34" charset="0"/>
              </a:rPr>
              <a:t>SCI 1003 Introduction to Forensic Science is an introductory course, not upper-level, and it was used in Standard 4.1b to meet the survey course requirement.</a:t>
            </a:r>
          </a:p>
          <a:p>
            <a:pPr marL="342900" indent="-342900">
              <a:spcBef>
                <a:spcPct val="20000"/>
              </a:spcBef>
              <a:buFont typeface="Arial" panose="020B0604020202020204" pitchFamily="34" charset="0"/>
              <a:buChar char="•"/>
              <a:defRPr/>
            </a:pPr>
            <a:r>
              <a:rPr lang="en-US" altLang="en-US" sz="2200" kern="0" dirty="0">
                <a:solidFill>
                  <a:srgbClr val="ECDDAA"/>
                </a:solidFill>
                <a:latin typeface="Corbel" panose="020B0503020204020204" pitchFamily="34" charset="0"/>
              </a:rPr>
              <a:t>CHM 4003 Qualitative Organic Chemistry would apply to 4.2.1b Specialized Science courses, but it is not a Forensic Science course and; therefore, does not meet this standard.</a:t>
            </a:r>
            <a:endParaRPr lang="en-US" altLang="en-US" sz="2200" dirty="0">
              <a:solidFill>
                <a:srgbClr val="ECDDAA"/>
              </a:solidFill>
              <a:latin typeface="Corbel" panose="020B0503020204020204" pitchFamily="34" charset="0"/>
            </a:endParaRPr>
          </a:p>
          <a:p>
            <a:pPr>
              <a:spcBef>
                <a:spcPct val="20000"/>
              </a:spcBef>
              <a:defRPr/>
            </a:pPr>
            <a:endParaRPr lang="en-US" sz="2000" kern="0" dirty="0">
              <a:solidFill>
                <a:srgbClr val="ECDDAA"/>
              </a:solidFill>
              <a:latin typeface="Times New Roman"/>
            </a:endParaRPr>
          </a:p>
        </p:txBody>
      </p:sp>
    </p:spTree>
    <p:extLst>
      <p:ext uri="{BB962C8B-B14F-4D97-AF65-F5344CB8AC3E}">
        <p14:creationId xmlns:p14="http://schemas.microsoft.com/office/powerpoint/2010/main" val="596632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4864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267332"/>
            <a:ext cx="2078278" cy="1285875"/>
          </a:xfrm>
          <a:prstGeom prst="rect">
            <a:avLst/>
          </a:prstGeom>
        </p:spPr>
      </p:pic>
      <p:sp>
        <p:nvSpPr>
          <p:cNvPr id="7" name="Content Placeholder 2">
            <a:extLst>
              <a:ext uri="{FF2B5EF4-FFF2-40B4-BE49-F238E27FC236}">
                <a16:creationId xmlns:a16="http://schemas.microsoft.com/office/drawing/2014/main" id="{C5CBBCF0-0C4F-A646-9A1D-2AF9FE6B87A9}"/>
              </a:ext>
            </a:extLst>
          </p:cNvPr>
          <p:cNvSpPr txBox="1">
            <a:spLocks/>
          </p:cNvSpPr>
          <p:nvPr/>
        </p:nvSpPr>
        <p:spPr>
          <a:xfrm>
            <a:off x="1598612" y="267332"/>
            <a:ext cx="8534400" cy="27432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defRPr/>
            </a:pPr>
            <a:r>
              <a:rPr lang="en-US" altLang="en-US" sz="3600" dirty="0"/>
              <a:t>4.3 Program Director</a:t>
            </a:r>
          </a:p>
          <a:p>
            <a:pPr marL="0" indent="0">
              <a:buFontTx/>
              <a:buNone/>
              <a:defRPr/>
            </a:pPr>
            <a:endParaRPr lang="en-US" altLang="en-US" sz="800" dirty="0"/>
          </a:p>
          <a:p>
            <a:pPr lvl="1">
              <a:defRPr/>
            </a:pPr>
            <a:r>
              <a:rPr lang="en-US" altLang="en-US" sz="2400" dirty="0">
                <a:solidFill>
                  <a:srgbClr val="FFC000"/>
                </a:solidFill>
              </a:rPr>
              <a:t>Full-time faculty member </a:t>
            </a:r>
          </a:p>
          <a:p>
            <a:pPr marL="457200" lvl="1" indent="0">
              <a:buFontTx/>
              <a:buNone/>
              <a:defRPr/>
            </a:pPr>
            <a:endParaRPr lang="en-US" altLang="en-US" sz="2400" dirty="0">
              <a:solidFill>
                <a:srgbClr val="FFC000"/>
              </a:solidFill>
            </a:endParaRPr>
          </a:p>
          <a:p>
            <a:pPr lvl="1">
              <a:defRPr/>
            </a:pPr>
            <a:r>
              <a:rPr lang="en-US" altLang="en-US" sz="2400" dirty="0">
                <a:solidFill>
                  <a:srgbClr val="FFC000"/>
                </a:solidFill>
              </a:rPr>
              <a:t>Minimum of a Master’s or professional degree appropriate for forensic science with at least 3 years relevant experience as a forensic science practitioner in a forensic science laboratory</a:t>
            </a:r>
          </a:p>
          <a:p>
            <a:pPr marL="457200" lvl="1" indent="0">
              <a:buFontTx/>
              <a:buNone/>
              <a:defRPr/>
            </a:pPr>
            <a:r>
              <a:rPr lang="en-US" altLang="en-US" sz="2400" dirty="0">
                <a:solidFill>
                  <a:srgbClr val="FFC000"/>
                </a:solidFill>
              </a:rPr>
              <a:t>				or</a:t>
            </a:r>
          </a:p>
          <a:p>
            <a:pPr lvl="1">
              <a:defRPr/>
            </a:pPr>
            <a:r>
              <a:rPr lang="en-US" altLang="en-US" sz="2400" dirty="0">
                <a:solidFill>
                  <a:srgbClr val="FFC000"/>
                </a:solidFill>
              </a:rPr>
              <a:t>Doctorate in an appropriate discipline and 3 years experience as an academic forensic scientist that includes appropriate educational, research, and service contributions to forensic science;</a:t>
            </a:r>
          </a:p>
          <a:p>
            <a:pPr marL="457200" lvl="1" indent="0">
              <a:buFontTx/>
              <a:buNone/>
              <a:defRPr/>
            </a:pPr>
            <a:r>
              <a:rPr lang="en-US" altLang="en-US" sz="2400" dirty="0">
                <a:solidFill>
                  <a:srgbClr val="FFC000"/>
                </a:solidFill>
              </a:rPr>
              <a:t>				and</a:t>
            </a:r>
          </a:p>
          <a:p>
            <a:pPr lvl="1">
              <a:defRPr/>
            </a:pPr>
            <a:r>
              <a:rPr lang="en-US" altLang="en-US" sz="1600" dirty="0">
                <a:solidFill>
                  <a:srgbClr val="FFC000"/>
                </a:solidFill>
              </a:rPr>
              <a:t> </a:t>
            </a:r>
            <a:r>
              <a:rPr lang="en-US" altLang="en-US" sz="2400" dirty="0">
                <a:solidFill>
                  <a:srgbClr val="FFC000"/>
                </a:solidFill>
              </a:rPr>
              <a:t>Documented management experience appropriate to the duties of the position.</a:t>
            </a:r>
          </a:p>
          <a:p>
            <a:pPr marL="0" indent="0">
              <a:buFontTx/>
              <a:buNone/>
              <a:defRPr/>
            </a:pPr>
            <a:endParaRPr lang="en-US" altLang="en-US" sz="2800" dirty="0"/>
          </a:p>
        </p:txBody>
      </p:sp>
    </p:spTree>
    <p:extLst>
      <p:ext uri="{BB962C8B-B14F-4D97-AF65-F5344CB8AC3E}">
        <p14:creationId xmlns:p14="http://schemas.microsoft.com/office/powerpoint/2010/main" val="1088001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4864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2" y="5105400"/>
            <a:ext cx="2078278" cy="1285875"/>
          </a:xfrm>
          <a:prstGeom prst="rect">
            <a:avLst/>
          </a:prstGeom>
        </p:spPr>
      </p:pic>
      <p:sp>
        <p:nvSpPr>
          <p:cNvPr id="8" name="TextBox 3">
            <a:extLst>
              <a:ext uri="{FF2B5EF4-FFF2-40B4-BE49-F238E27FC236}">
                <a16:creationId xmlns:a16="http://schemas.microsoft.com/office/drawing/2014/main" id="{15A0BAA1-7A9B-3849-94CB-7BB2B32AFC7F}"/>
              </a:ext>
            </a:extLst>
          </p:cNvPr>
          <p:cNvSpPr txBox="1">
            <a:spLocks noChangeArrowheads="1"/>
          </p:cNvSpPr>
          <p:nvPr/>
        </p:nvSpPr>
        <p:spPr bwMode="auto">
          <a:xfrm>
            <a:off x="1262266" y="486835"/>
            <a:ext cx="7772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solidFill>
                  <a:srgbClr val="FFC000"/>
                </a:solidFill>
              </a:rPr>
              <a:t>4.3 Program Director (glossary) – full-time faculty member ultimately responsible for the leadership and implementation of the academic program.</a:t>
            </a:r>
          </a:p>
          <a:p>
            <a:pPr>
              <a:spcBef>
                <a:spcPct val="0"/>
              </a:spcBef>
              <a:buFontTx/>
              <a:buNone/>
            </a:pPr>
            <a:endParaRPr lang="en-US" altLang="en-US" sz="2800" dirty="0"/>
          </a:p>
          <a:p>
            <a:pPr>
              <a:spcBef>
                <a:spcPct val="0"/>
              </a:spcBef>
              <a:buFontTx/>
              <a:buNone/>
            </a:pPr>
            <a:endParaRPr lang="en-US" altLang="en-US" sz="2800" dirty="0"/>
          </a:p>
        </p:txBody>
      </p:sp>
      <p:sp>
        <p:nvSpPr>
          <p:cNvPr id="9" name="Content Placeholder 2">
            <a:extLst>
              <a:ext uri="{FF2B5EF4-FFF2-40B4-BE49-F238E27FC236}">
                <a16:creationId xmlns:a16="http://schemas.microsoft.com/office/drawing/2014/main" id="{AAE90E2D-7693-304A-93E8-75F4590F5C57}"/>
              </a:ext>
            </a:extLst>
          </p:cNvPr>
          <p:cNvSpPr txBox="1">
            <a:spLocks/>
          </p:cNvSpPr>
          <p:nvPr/>
        </p:nvSpPr>
        <p:spPr>
          <a:xfrm>
            <a:off x="1751012" y="3103087"/>
            <a:ext cx="8229600" cy="28956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defRPr/>
            </a:pPr>
            <a:r>
              <a:rPr lang="en-US" sz="2800" dirty="0">
                <a:solidFill>
                  <a:srgbClr val="00B0F0"/>
                </a:solidFill>
              </a:rPr>
              <a:t>4.3 Program’s initial comments on Self-study</a:t>
            </a:r>
          </a:p>
          <a:p>
            <a:pPr marL="0" indent="0">
              <a:buFontTx/>
              <a:buNone/>
              <a:defRPr/>
            </a:pPr>
            <a:endParaRPr lang="en-US" dirty="0">
              <a:solidFill>
                <a:srgbClr val="00B0F0"/>
              </a:solidFill>
            </a:endParaRPr>
          </a:p>
          <a:p>
            <a:pPr marL="0" indent="0">
              <a:lnSpc>
                <a:spcPct val="107000"/>
              </a:lnSpc>
              <a:spcBef>
                <a:spcPts val="0"/>
              </a:spcBef>
              <a:spcAft>
                <a:spcPts val="800"/>
              </a:spcAft>
              <a:buFontTx/>
              <a:buNone/>
              <a:defRPr/>
            </a:pPr>
            <a:r>
              <a:rPr lang="en-US" dirty="0">
                <a:solidFill>
                  <a:srgbClr val="00B0F0"/>
                </a:solidFill>
              </a:rPr>
              <a:t>	</a:t>
            </a:r>
            <a:r>
              <a:rPr lang="en-US" dirty="0">
                <a:solidFill>
                  <a:schemeClr val="tx1">
                    <a:lumMod val="85000"/>
                  </a:schemeClr>
                </a:solidFill>
                <a:ea typeface="Calibri" panose="020F0502020204030204" pitchFamily="34" charset="0"/>
                <a:cs typeface="Times New Roman" panose="02020603050405020304" pitchFamily="18" charset="0"/>
              </a:rPr>
              <a:t>Dr. Smith is the Program Director.</a:t>
            </a:r>
          </a:p>
          <a:p>
            <a:pPr marL="0" indent="0">
              <a:buFontTx/>
              <a:buNone/>
              <a:defRPr/>
            </a:pPr>
            <a:endParaRPr lang="en-US" dirty="0">
              <a:solidFill>
                <a:srgbClr val="00B0F0"/>
              </a:solidFill>
            </a:endParaRPr>
          </a:p>
          <a:p>
            <a:pPr marL="0" indent="0">
              <a:buFontTx/>
              <a:buNone/>
              <a:defRPr/>
            </a:pPr>
            <a:endParaRPr lang="en-US" dirty="0"/>
          </a:p>
        </p:txBody>
      </p:sp>
    </p:spTree>
    <p:extLst>
      <p:ext uri="{BB962C8B-B14F-4D97-AF65-F5344CB8AC3E}">
        <p14:creationId xmlns:p14="http://schemas.microsoft.com/office/powerpoint/2010/main" val="2808322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3012" y="466725"/>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12" y="5105400"/>
            <a:ext cx="2078278" cy="1285875"/>
          </a:xfrm>
          <a:prstGeom prst="rect">
            <a:avLst/>
          </a:prstGeom>
        </p:spPr>
      </p:pic>
      <p:sp>
        <p:nvSpPr>
          <p:cNvPr id="7" name="Content Placeholder 2">
            <a:extLst>
              <a:ext uri="{FF2B5EF4-FFF2-40B4-BE49-F238E27FC236}">
                <a16:creationId xmlns:a16="http://schemas.microsoft.com/office/drawing/2014/main" id="{E9AD29EF-3664-7C4D-95D8-35EAA27B8079}"/>
              </a:ext>
            </a:extLst>
          </p:cNvPr>
          <p:cNvSpPr txBox="1">
            <a:spLocks/>
          </p:cNvSpPr>
          <p:nvPr/>
        </p:nvSpPr>
        <p:spPr>
          <a:xfrm>
            <a:off x="315913" y="136525"/>
            <a:ext cx="8229600" cy="5334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pPr>
            <a:r>
              <a:rPr lang="en-US" altLang="en-US" sz="3200" dirty="0">
                <a:solidFill>
                  <a:srgbClr val="00B0F0"/>
                </a:solidFill>
              </a:rPr>
              <a:t>4.3 Continued Self-Study comments:</a:t>
            </a:r>
          </a:p>
          <a:p>
            <a:pPr marL="0" indent="0">
              <a:buFontTx/>
              <a:buNone/>
            </a:pPr>
            <a:endParaRPr lang="en-US" altLang="en-US" dirty="0">
              <a:solidFill>
                <a:srgbClr val="00B0F0"/>
              </a:solidFill>
            </a:endParaRPr>
          </a:p>
          <a:p>
            <a:pPr marL="0" indent="0">
              <a:lnSpc>
                <a:spcPct val="107000"/>
              </a:lnSpc>
              <a:spcBef>
                <a:spcPct val="0"/>
              </a:spcBef>
              <a:spcAft>
                <a:spcPts val="800"/>
              </a:spcAft>
              <a:buFontTx/>
              <a:buNone/>
            </a:pPr>
            <a:r>
              <a:rPr lang="en-US" altLang="en-US" dirty="0">
                <a:solidFill>
                  <a:srgbClr val="00B0F0"/>
                </a:solidFill>
              </a:rPr>
              <a:t>	</a:t>
            </a:r>
            <a:endParaRPr lang="en-US" altLang="en-US" dirty="0"/>
          </a:p>
        </p:txBody>
      </p:sp>
      <p:sp>
        <p:nvSpPr>
          <p:cNvPr id="10" name="Rectangle 7">
            <a:extLst>
              <a:ext uri="{FF2B5EF4-FFF2-40B4-BE49-F238E27FC236}">
                <a16:creationId xmlns:a16="http://schemas.microsoft.com/office/drawing/2014/main" id="{CB0A5F4B-0307-6249-9908-077BCE257481}"/>
              </a:ext>
            </a:extLst>
          </p:cNvPr>
          <p:cNvSpPr>
            <a:spLocks noChangeArrowheads="1"/>
          </p:cNvSpPr>
          <p:nvPr/>
        </p:nvSpPr>
        <p:spPr bwMode="auto">
          <a:xfrm>
            <a:off x="455612" y="805560"/>
            <a:ext cx="75612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sz="600" dirty="0"/>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In a response to an earlier Standard, Mr. Jones was identified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as the Program Director. Who is the Program Director for the Program?</a:t>
            </a:r>
            <a:endParaRPr lang="en-US" altLang="en-US" sz="2000" dirty="0">
              <a:solidFill>
                <a:schemeClr val="tx1">
                  <a:lumMod val="85000"/>
                </a:schemeClr>
              </a:solidFill>
            </a:endParaRPr>
          </a:p>
        </p:txBody>
      </p:sp>
      <p:sp>
        <p:nvSpPr>
          <p:cNvPr id="11" name="Text Box 3">
            <a:extLst>
              <a:ext uri="{FF2B5EF4-FFF2-40B4-BE49-F238E27FC236}">
                <a16:creationId xmlns:a16="http://schemas.microsoft.com/office/drawing/2014/main" id="{47D53A1A-57F6-9D4F-8E80-A137AF8F0775}"/>
              </a:ext>
            </a:extLst>
          </p:cNvPr>
          <p:cNvSpPr txBox="1">
            <a:spLocks noChangeArrowheads="1"/>
          </p:cNvSpPr>
          <p:nvPr/>
        </p:nvSpPr>
        <p:spPr bwMode="auto">
          <a:xfrm>
            <a:off x="531812" y="792924"/>
            <a:ext cx="6172200" cy="2508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FEPAC Administrative Assessment Team Initial Comments</a:t>
            </a:r>
            <a:endParaRPr lang="en-US" altLang="en-US" sz="1800" dirty="0">
              <a:solidFill>
                <a:schemeClr val="bg1"/>
              </a:solidFill>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8E5BDE6E-37E0-C047-A968-3E6BBA7E9CCA}"/>
              </a:ext>
            </a:extLst>
          </p:cNvPr>
          <p:cNvSpPr txBox="1">
            <a:spLocks noChangeArrowheads="1"/>
          </p:cNvSpPr>
          <p:nvPr/>
        </p:nvSpPr>
        <p:spPr bwMode="auto">
          <a:xfrm>
            <a:off x="571943" y="2039905"/>
            <a:ext cx="5548313" cy="2381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chemeClr val="bg1"/>
                </a:solidFill>
                <a:latin typeface="Calibri" panose="020F0502020204030204" pitchFamily="34" charset="0"/>
                <a:ea typeface="Calibri" panose="020F0502020204030204" pitchFamily="34" charset="0"/>
                <a:cs typeface="Times New Roman" panose="02020603050405020304" pitchFamily="18" charset="0"/>
              </a:rPr>
              <a:t>Program Response to Initial Comments</a:t>
            </a:r>
            <a:endParaRPr lang="en-US" altLang="en-US" sz="1800">
              <a:solidFill>
                <a:schemeClr val="bg1"/>
              </a:solidFill>
              <a:ea typeface="Calibri" panose="020F0502020204030204" pitchFamily="34" charset="0"/>
              <a:cs typeface="Times New Roman" panose="02020603050405020304" pitchFamily="18" charset="0"/>
            </a:endParaRPr>
          </a:p>
        </p:txBody>
      </p:sp>
      <p:sp>
        <p:nvSpPr>
          <p:cNvPr id="13" name="Rectangle 9">
            <a:extLst>
              <a:ext uri="{FF2B5EF4-FFF2-40B4-BE49-F238E27FC236}">
                <a16:creationId xmlns:a16="http://schemas.microsoft.com/office/drawing/2014/main" id="{ECD10647-2AFE-2B46-9202-EE6A84714693}"/>
              </a:ext>
            </a:extLst>
          </p:cNvPr>
          <p:cNvSpPr>
            <a:spLocks noChangeArrowheads="1"/>
          </p:cNvSpPr>
          <p:nvPr/>
        </p:nvSpPr>
        <p:spPr bwMode="auto">
          <a:xfrm>
            <a:off x="516095" y="2118075"/>
            <a:ext cx="86457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Mr. Jones is the Program Director and Dr. Smith is the Graduate Program Director.</a:t>
            </a:r>
            <a:endParaRPr lang="en-US" altLang="en-US" sz="2000" dirty="0">
              <a:solidFill>
                <a:schemeClr val="tx1">
                  <a:lumMod val="85000"/>
                </a:schemeClr>
              </a:solidFill>
            </a:endParaRPr>
          </a:p>
          <a:p>
            <a:pPr>
              <a:defRPr/>
            </a:pPr>
            <a:endParaRPr lang="en-US" altLang="en-US" dirty="0"/>
          </a:p>
        </p:txBody>
      </p:sp>
      <p:sp>
        <p:nvSpPr>
          <p:cNvPr id="14" name="Text Box 1">
            <a:extLst>
              <a:ext uri="{FF2B5EF4-FFF2-40B4-BE49-F238E27FC236}">
                <a16:creationId xmlns:a16="http://schemas.microsoft.com/office/drawing/2014/main" id="{FA9EF223-C8B7-8A40-B29C-47916604A295}"/>
              </a:ext>
            </a:extLst>
          </p:cNvPr>
          <p:cNvSpPr txBox="1">
            <a:spLocks noChangeArrowheads="1"/>
          </p:cNvSpPr>
          <p:nvPr/>
        </p:nvSpPr>
        <p:spPr bwMode="auto">
          <a:xfrm>
            <a:off x="562800" y="2951385"/>
            <a:ext cx="5548312" cy="2381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On-Site Evaluation Team Assessment</a:t>
            </a:r>
            <a:endParaRPr lang="en-US" altLang="en-US" sz="1800" dirty="0">
              <a:solidFill>
                <a:schemeClr val="bg1"/>
              </a:solidFill>
              <a:ea typeface="Calibri" panose="020F0502020204030204" pitchFamily="34" charset="0"/>
              <a:cs typeface="Times New Roman" panose="02020603050405020304" pitchFamily="18" charset="0"/>
            </a:endParaRPr>
          </a:p>
        </p:txBody>
      </p:sp>
      <p:sp>
        <p:nvSpPr>
          <p:cNvPr id="15" name="Rectangle 11">
            <a:extLst>
              <a:ext uri="{FF2B5EF4-FFF2-40B4-BE49-F238E27FC236}">
                <a16:creationId xmlns:a16="http://schemas.microsoft.com/office/drawing/2014/main" id="{36120FC6-28C0-044A-A546-2F4D77C5811A}"/>
              </a:ext>
            </a:extLst>
          </p:cNvPr>
          <p:cNvSpPr>
            <a:spLocks noChangeArrowheads="1"/>
          </p:cNvSpPr>
          <p:nvPr/>
        </p:nvSpPr>
        <p:spPr bwMode="auto">
          <a:xfrm>
            <a:off x="516095" y="3051646"/>
            <a:ext cx="91344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The onsite team asked all of the forensic faculty and department head to describe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the roles,</a:t>
            </a:r>
            <a:r>
              <a:rPr lang="en-US" altLang="en-US" sz="2000" dirty="0">
                <a:solidFill>
                  <a:schemeClr val="tx1">
                    <a:lumMod val="85000"/>
                  </a:schemeClr>
                </a:solidFill>
              </a:rPr>
              <a:t> </a:t>
            </a: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duties, authority and responsibilities of the Program Director and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Graduate Program Director resulting in many different, and often conflicting answers.</a:t>
            </a:r>
            <a:endParaRPr lang="en-US" altLang="en-US" sz="2000" dirty="0">
              <a:solidFill>
                <a:schemeClr val="tx1">
                  <a:lumMod val="85000"/>
                </a:schemeClr>
              </a:solidFill>
            </a:endParaRPr>
          </a:p>
          <a:p>
            <a:pPr>
              <a:defRPr/>
            </a:pPr>
            <a:endParaRPr lang="en-US" altLang="en-US" sz="2000" dirty="0">
              <a:solidFill>
                <a:schemeClr val="accent5"/>
              </a:solidFill>
            </a:endParaRPr>
          </a:p>
        </p:txBody>
      </p:sp>
      <p:sp>
        <p:nvSpPr>
          <p:cNvPr id="16" name="Text Box 5">
            <a:extLst>
              <a:ext uri="{FF2B5EF4-FFF2-40B4-BE49-F238E27FC236}">
                <a16:creationId xmlns:a16="http://schemas.microsoft.com/office/drawing/2014/main" id="{254762A5-D7F7-1549-B0E0-A41A677E59C4}"/>
              </a:ext>
            </a:extLst>
          </p:cNvPr>
          <p:cNvSpPr txBox="1">
            <a:spLocks noChangeArrowheads="1"/>
          </p:cNvSpPr>
          <p:nvPr/>
        </p:nvSpPr>
        <p:spPr bwMode="auto">
          <a:xfrm>
            <a:off x="634427" y="4540250"/>
            <a:ext cx="5548313" cy="2444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FEPAC Administrative Assessment Team Comments</a:t>
            </a:r>
            <a:endParaRPr lang="en-US" altLang="en-US" sz="1800" dirty="0">
              <a:solidFill>
                <a:schemeClr val="bg1"/>
              </a:solidFill>
              <a:ea typeface="Calibri" panose="020F0502020204030204" pitchFamily="34" charset="0"/>
              <a:cs typeface="Times New Roman" panose="02020603050405020304" pitchFamily="18" charset="0"/>
            </a:endParaRPr>
          </a:p>
        </p:txBody>
      </p:sp>
      <p:sp>
        <p:nvSpPr>
          <p:cNvPr id="17" name="Rectangle 13">
            <a:extLst>
              <a:ext uri="{FF2B5EF4-FFF2-40B4-BE49-F238E27FC236}">
                <a16:creationId xmlns:a16="http://schemas.microsoft.com/office/drawing/2014/main" id="{9C24C481-11D7-4F4E-A41D-E8BA7182B29F}"/>
              </a:ext>
            </a:extLst>
          </p:cNvPr>
          <p:cNvSpPr>
            <a:spLocks noChangeArrowheads="1"/>
          </p:cNvSpPr>
          <p:nvPr/>
        </p:nvSpPr>
        <p:spPr bwMode="auto">
          <a:xfrm>
            <a:off x="531812" y="4620895"/>
            <a:ext cx="87868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The title Program Director has a very specific meaning for FEPAC. As such,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Mr. Jones does not meet the standard as Program Director. Moreover, it appears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from the discussion above by the on-site team, that Mr. Jones may be performing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the duties as Program Director for both the UG and Grad programs and Dr. Smith’s </a:t>
            </a:r>
          </a:p>
          <a:p>
            <a:pPr>
              <a:defRPr/>
            </a:pPr>
            <a:r>
              <a:rPr lang="en-US" altLang="en-US" sz="20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title was given to meet the standard.</a:t>
            </a:r>
            <a:endParaRPr lang="en-US" altLang="en-US" sz="2000" dirty="0">
              <a:solidFill>
                <a:schemeClr val="tx1">
                  <a:lumMod val="85000"/>
                </a:schemeClr>
              </a:solidFill>
            </a:endParaRPr>
          </a:p>
        </p:txBody>
      </p:sp>
    </p:spTree>
    <p:extLst>
      <p:ext uri="{BB962C8B-B14F-4D97-AF65-F5344CB8AC3E}">
        <p14:creationId xmlns:p14="http://schemas.microsoft.com/office/powerpoint/2010/main" val="2576089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4864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2" y="5105400"/>
            <a:ext cx="2078278" cy="1285875"/>
          </a:xfrm>
          <a:prstGeom prst="rect">
            <a:avLst/>
          </a:prstGeom>
        </p:spPr>
      </p:pic>
      <p:sp>
        <p:nvSpPr>
          <p:cNvPr id="7" name="Content Placeholder 2">
            <a:extLst>
              <a:ext uri="{FF2B5EF4-FFF2-40B4-BE49-F238E27FC236}">
                <a16:creationId xmlns:a16="http://schemas.microsoft.com/office/drawing/2014/main" id="{C60B3E89-3D93-1D48-9284-52C303145B98}"/>
              </a:ext>
            </a:extLst>
          </p:cNvPr>
          <p:cNvSpPr txBox="1">
            <a:spLocks/>
          </p:cNvSpPr>
          <p:nvPr/>
        </p:nvSpPr>
        <p:spPr>
          <a:xfrm>
            <a:off x="1344365" y="200025"/>
            <a:ext cx="9144000" cy="5334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Tx/>
              <a:buNone/>
            </a:pPr>
            <a:r>
              <a:rPr lang="en-US" altLang="en-US" sz="3600" dirty="0">
                <a:solidFill>
                  <a:srgbClr val="00B0F0"/>
                </a:solidFill>
              </a:rPr>
              <a:t>Iterative process for review of the Self-Study</a:t>
            </a:r>
          </a:p>
          <a:p>
            <a:pPr marL="0" indent="0">
              <a:lnSpc>
                <a:spcPct val="107000"/>
              </a:lnSpc>
              <a:spcBef>
                <a:spcPct val="0"/>
              </a:spcBef>
              <a:spcAft>
                <a:spcPts val="800"/>
              </a:spcAft>
              <a:buFontTx/>
              <a:buNone/>
            </a:pPr>
            <a:r>
              <a:rPr lang="en-US" altLang="en-US" dirty="0">
                <a:solidFill>
                  <a:srgbClr val="00B0F0"/>
                </a:solidFill>
              </a:rPr>
              <a:t>	</a:t>
            </a:r>
            <a:endParaRPr lang="en-US" altLang="en-US" dirty="0"/>
          </a:p>
        </p:txBody>
      </p:sp>
      <p:sp>
        <p:nvSpPr>
          <p:cNvPr id="10" name="Text Box 3">
            <a:extLst>
              <a:ext uri="{FF2B5EF4-FFF2-40B4-BE49-F238E27FC236}">
                <a16:creationId xmlns:a16="http://schemas.microsoft.com/office/drawing/2014/main" id="{75C4D399-2C20-1141-AD26-99ADEEF29EB9}"/>
              </a:ext>
            </a:extLst>
          </p:cNvPr>
          <p:cNvSpPr txBox="1">
            <a:spLocks noChangeArrowheads="1"/>
          </p:cNvSpPr>
          <p:nvPr/>
        </p:nvSpPr>
        <p:spPr bwMode="auto">
          <a:xfrm>
            <a:off x="1598612" y="1144254"/>
            <a:ext cx="7239000" cy="3597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orbel" panose="020B0503020204020204" pitchFamily="34" charset="0"/>
                <a:ea typeface="Calibri" panose="020F0502020204030204" pitchFamily="34" charset="0"/>
                <a:cs typeface="Times New Roman" panose="02020603050405020304" pitchFamily="18" charset="0"/>
              </a:rPr>
              <a:t>Program Initial Comments</a:t>
            </a:r>
            <a:endParaRPr lang="en-US" altLang="en-US" sz="2400" dirty="0">
              <a:solidFill>
                <a:srgbClr val="2A3C78"/>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1" name="Text Box 3">
            <a:extLst>
              <a:ext uri="{FF2B5EF4-FFF2-40B4-BE49-F238E27FC236}">
                <a16:creationId xmlns:a16="http://schemas.microsoft.com/office/drawing/2014/main" id="{D3071834-7A86-044F-845B-2C27D541B04B}"/>
              </a:ext>
            </a:extLst>
          </p:cNvPr>
          <p:cNvSpPr txBox="1">
            <a:spLocks noChangeArrowheads="1"/>
          </p:cNvSpPr>
          <p:nvPr/>
        </p:nvSpPr>
        <p:spPr bwMode="auto">
          <a:xfrm>
            <a:off x="1598612" y="1885473"/>
            <a:ext cx="7315200" cy="3597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FEPAC Administrative Assessment Team Initial Comments</a:t>
            </a:r>
            <a:endParaRPr lang="en-US" altLang="en-US" sz="2400" dirty="0">
              <a:solidFill>
                <a:srgbClr val="2A3C78"/>
              </a:solidFill>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14F3AF79-821A-FD49-923B-17002606A811}"/>
              </a:ext>
            </a:extLst>
          </p:cNvPr>
          <p:cNvSpPr txBox="1">
            <a:spLocks noChangeArrowheads="1"/>
          </p:cNvSpPr>
          <p:nvPr/>
        </p:nvSpPr>
        <p:spPr bwMode="auto">
          <a:xfrm>
            <a:off x="1598612" y="2713514"/>
            <a:ext cx="7239000" cy="3597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Program Response to Initial Comments</a:t>
            </a:r>
            <a:endParaRPr lang="en-US" altLang="en-US" sz="2400" dirty="0">
              <a:solidFill>
                <a:srgbClr val="2A3C78"/>
              </a:solidFill>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99A51595-2809-2848-84E1-D226A6441F95}"/>
              </a:ext>
            </a:extLst>
          </p:cNvPr>
          <p:cNvSpPr txBox="1">
            <a:spLocks noChangeArrowheads="1"/>
          </p:cNvSpPr>
          <p:nvPr/>
        </p:nvSpPr>
        <p:spPr bwMode="auto">
          <a:xfrm>
            <a:off x="1598612" y="3397249"/>
            <a:ext cx="7239000" cy="3597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Program Response to Initial Comments</a:t>
            </a:r>
            <a:endParaRPr lang="en-US" altLang="en-US" sz="2400" dirty="0">
              <a:solidFill>
                <a:srgbClr val="2A3C78"/>
              </a:solidFill>
              <a:ea typeface="Calibri" panose="020F0502020204030204" pitchFamily="34" charset="0"/>
              <a:cs typeface="Times New Roman" panose="02020603050405020304" pitchFamily="18" charset="0"/>
            </a:endParaRPr>
          </a:p>
        </p:txBody>
      </p:sp>
      <p:sp>
        <p:nvSpPr>
          <p:cNvPr id="14" name="Text Box 1">
            <a:extLst>
              <a:ext uri="{FF2B5EF4-FFF2-40B4-BE49-F238E27FC236}">
                <a16:creationId xmlns:a16="http://schemas.microsoft.com/office/drawing/2014/main" id="{8CE60FB9-A0BA-BE41-9400-855B77FD2E22}"/>
              </a:ext>
            </a:extLst>
          </p:cNvPr>
          <p:cNvSpPr txBox="1">
            <a:spLocks noChangeArrowheads="1"/>
          </p:cNvSpPr>
          <p:nvPr/>
        </p:nvSpPr>
        <p:spPr bwMode="auto">
          <a:xfrm>
            <a:off x="1569592" y="4185160"/>
            <a:ext cx="7268020" cy="35972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On-Site Evaluation Team Assessment</a:t>
            </a:r>
            <a:endParaRPr lang="en-US" altLang="en-US" sz="2400" dirty="0">
              <a:solidFill>
                <a:srgbClr val="2A3C78"/>
              </a:solidFill>
              <a:ea typeface="Calibri" panose="020F0502020204030204" pitchFamily="34" charset="0"/>
              <a:cs typeface="Times New Roman" panose="02020603050405020304" pitchFamily="18" charset="0"/>
            </a:endParaRPr>
          </a:p>
        </p:txBody>
      </p:sp>
      <p:sp>
        <p:nvSpPr>
          <p:cNvPr id="15" name="Text Box 5">
            <a:extLst>
              <a:ext uri="{FF2B5EF4-FFF2-40B4-BE49-F238E27FC236}">
                <a16:creationId xmlns:a16="http://schemas.microsoft.com/office/drawing/2014/main" id="{FFED1061-331A-2A4A-AF69-B66309173647}"/>
              </a:ext>
            </a:extLst>
          </p:cNvPr>
          <p:cNvSpPr txBox="1">
            <a:spLocks noChangeArrowheads="1"/>
          </p:cNvSpPr>
          <p:nvPr/>
        </p:nvSpPr>
        <p:spPr bwMode="auto">
          <a:xfrm>
            <a:off x="1569592" y="4821688"/>
            <a:ext cx="7268020" cy="402139"/>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FEPAC Administrative Assessment Team Comments</a:t>
            </a:r>
            <a:endParaRPr lang="en-US" altLang="en-US" sz="2400" dirty="0">
              <a:solidFill>
                <a:srgbClr val="2A3C78"/>
              </a:solidFill>
              <a:ea typeface="Calibri" panose="020F050202020403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19178D8-3380-6B49-8AE6-042C52F423CE}"/>
              </a:ext>
            </a:extLst>
          </p:cNvPr>
          <p:cNvSpPr txBox="1">
            <a:spLocks noChangeArrowheads="1"/>
          </p:cNvSpPr>
          <p:nvPr/>
        </p:nvSpPr>
        <p:spPr bwMode="auto">
          <a:xfrm>
            <a:off x="1598612" y="5696936"/>
            <a:ext cx="7315200" cy="322864"/>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2A3C78"/>
                </a:solidFill>
                <a:latin typeface="Calibri" panose="020F0502020204030204" pitchFamily="34" charset="0"/>
                <a:ea typeface="Calibri" panose="020F0502020204030204" pitchFamily="34" charset="0"/>
                <a:cs typeface="Times New Roman" panose="02020603050405020304" pitchFamily="18" charset="0"/>
              </a:rPr>
              <a:t>Program Final Response</a:t>
            </a:r>
            <a:endParaRPr lang="en-US" altLang="en-US" sz="2400" dirty="0">
              <a:solidFill>
                <a:srgbClr val="2A3C78"/>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088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419100"/>
            <a:ext cx="9144001" cy="762000"/>
          </a:xfrm>
        </p:spPr>
        <p:txBody>
          <a:bodyPr/>
          <a:lstStyle/>
          <a:p>
            <a:r>
              <a:rPr lang="en-US" dirty="0"/>
              <a:t>4.0 Undergraduate Program Standards</a:t>
            </a:r>
          </a:p>
        </p:txBody>
      </p:sp>
      <p:sp>
        <p:nvSpPr>
          <p:cNvPr id="14" name="Content Placeholder 13"/>
          <p:cNvSpPr>
            <a:spLocks noGrp="1"/>
          </p:cNvSpPr>
          <p:nvPr>
            <p:ph idx="1"/>
          </p:nvPr>
        </p:nvSpPr>
        <p:spPr>
          <a:xfrm>
            <a:off x="1446212" y="1295400"/>
            <a:ext cx="9753599" cy="5257800"/>
          </a:xfrm>
        </p:spPr>
        <p:txBody>
          <a:bodyPr>
            <a:normAutofit fontScale="92500" lnSpcReduction="20000"/>
          </a:bodyPr>
          <a:lstStyle/>
          <a:p>
            <a:pPr marL="0" indent="0">
              <a:spcBef>
                <a:spcPts val="1200"/>
              </a:spcBef>
              <a:buNone/>
            </a:pPr>
            <a:r>
              <a:rPr lang="en-US" dirty="0"/>
              <a:t>Response in Self Study for Undergraduate Standards in all Tracks</a:t>
            </a:r>
          </a:p>
          <a:p>
            <a:pPr>
              <a:spcBef>
                <a:spcPts val="1200"/>
              </a:spcBef>
            </a:pPr>
            <a:r>
              <a:rPr lang="en-US" dirty="0">
                <a:solidFill>
                  <a:srgbClr val="FFC000"/>
                </a:solidFill>
              </a:rPr>
              <a:t>4.1 Curriculum</a:t>
            </a:r>
          </a:p>
          <a:p>
            <a:pPr>
              <a:spcBef>
                <a:spcPts val="1200"/>
              </a:spcBef>
            </a:pPr>
            <a:r>
              <a:rPr lang="en-US" dirty="0">
                <a:solidFill>
                  <a:srgbClr val="FFC000"/>
                </a:solidFill>
              </a:rPr>
              <a:t>4.1a Professional Practice Topics</a:t>
            </a:r>
          </a:p>
          <a:p>
            <a:pPr>
              <a:spcBef>
                <a:spcPts val="1200"/>
              </a:spcBef>
            </a:pPr>
            <a:r>
              <a:rPr lang="en-US" dirty="0">
                <a:solidFill>
                  <a:srgbClr val="FFC000"/>
                </a:solidFill>
              </a:rPr>
              <a:t>4.1b Forensic Science Courses </a:t>
            </a:r>
          </a:p>
          <a:p>
            <a:pPr>
              <a:spcBef>
                <a:spcPts val="1200"/>
              </a:spcBef>
            </a:pPr>
            <a:r>
              <a:rPr lang="en-US" dirty="0">
                <a:solidFill>
                  <a:srgbClr val="FFC000"/>
                </a:solidFill>
              </a:rPr>
              <a:t>4.1c Capstone</a:t>
            </a:r>
          </a:p>
          <a:p>
            <a:pPr>
              <a:spcBef>
                <a:spcPts val="1200"/>
              </a:spcBef>
            </a:pPr>
            <a:r>
              <a:rPr lang="en-US" dirty="0">
                <a:solidFill>
                  <a:srgbClr val="FFC000"/>
                </a:solidFill>
              </a:rPr>
              <a:t>4.3 Program Director</a:t>
            </a:r>
          </a:p>
          <a:p>
            <a:pPr lvl="1"/>
            <a:endParaRPr lang="en-US" dirty="0"/>
          </a:p>
          <a:p>
            <a:pPr marL="0" indent="0">
              <a:spcBef>
                <a:spcPts val="1200"/>
              </a:spcBef>
              <a:buNone/>
            </a:pPr>
            <a:r>
              <a:rPr lang="en-US" sz="2000" dirty="0"/>
              <a:t>Track Specific Standards</a:t>
            </a:r>
          </a:p>
          <a:p>
            <a:pPr>
              <a:spcBef>
                <a:spcPts val="1200"/>
              </a:spcBef>
            </a:pPr>
            <a:r>
              <a:rPr lang="en-US" sz="2000" dirty="0">
                <a:solidFill>
                  <a:srgbClr val="FFC000"/>
                </a:solidFill>
              </a:rPr>
              <a:t>4.2.1 Criminalistics standards (no tracks)</a:t>
            </a:r>
          </a:p>
          <a:p>
            <a:pPr>
              <a:spcBef>
                <a:spcPts val="1200"/>
              </a:spcBef>
            </a:pPr>
            <a:r>
              <a:rPr lang="en-US" sz="2000" dirty="0">
                <a:solidFill>
                  <a:srgbClr val="FFC000"/>
                </a:solidFill>
              </a:rPr>
              <a:t>4.2.2 Biology track standards</a:t>
            </a:r>
          </a:p>
          <a:p>
            <a:pPr>
              <a:spcBef>
                <a:spcPts val="1200"/>
              </a:spcBef>
            </a:pPr>
            <a:r>
              <a:rPr lang="en-US" sz="2000" dirty="0">
                <a:solidFill>
                  <a:srgbClr val="FFC000"/>
                </a:solidFill>
              </a:rPr>
              <a:t>4.2.3 Chemistry track standards</a:t>
            </a:r>
          </a:p>
          <a:p>
            <a:pPr>
              <a:spcBef>
                <a:spcPts val="1200"/>
              </a:spcBef>
            </a:pPr>
            <a:r>
              <a:rPr lang="en-US" sz="2000" dirty="0">
                <a:solidFill>
                  <a:srgbClr val="FFC000"/>
                </a:solidFill>
              </a:rPr>
              <a:t>4.2.4 Digital evidence standards</a:t>
            </a:r>
          </a:p>
          <a:p>
            <a:pPr>
              <a:spcBef>
                <a:spcPts val="1200"/>
              </a:spcBef>
            </a:pPr>
            <a:endParaRPr lang="en-US" sz="2000" dirty="0">
              <a:solidFill>
                <a:srgbClr val="FFC000"/>
              </a:solidFill>
            </a:endParaRPr>
          </a:p>
          <a:p>
            <a:pPr marL="0" indent="0">
              <a:spcBef>
                <a:spcPts val="1200"/>
              </a:spcBef>
              <a:buNone/>
            </a:pPr>
            <a:r>
              <a:rPr lang="en-US" sz="2000" dirty="0">
                <a:solidFill>
                  <a:srgbClr val="FFC000"/>
                </a:solidFill>
              </a:rPr>
              <a:t>NOTE:  Most of Standard 4 is addressed in the FEPAC Application</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9" y="118872"/>
            <a:ext cx="2078278" cy="1285875"/>
          </a:xfrm>
          <a:prstGeom prst="rect">
            <a:avLst/>
          </a:prstGeom>
        </p:spPr>
      </p:pic>
      <p:sp>
        <p:nvSpPr>
          <p:cNvPr id="17" name="TextBox 1">
            <a:extLst>
              <a:ext uri="{FF2B5EF4-FFF2-40B4-BE49-F238E27FC236}">
                <a16:creationId xmlns:a16="http://schemas.microsoft.com/office/drawing/2014/main" id="{9EAF1941-F50D-E24F-90AC-16CD72AFB762}"/>
              </a:ext>
            </a:extLst>
          </p:cNvPr>
          <p:cNvSpPr txBox="1">
            <a:spLocks noChangeArrowheads="1"/>
          </p:cNvSpPr>
          <p:nvPr/>
        </p:nvSpPr>
        <p:spPr bwMode="auto">
          <a:xfrm>
            <a:off x="2817812" y="1524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t>Self-Study submission and review Timeline:</a:t>
            </a:r>
          </a:p>
        </p:txBody>
      </p:sp>
      <p:pic>
        <p:nvPicPr>
          <p:cNvPr id="18" name="Picture 12">
            <a:extLst>
              <a:ext uri="{FF2B5EF4-FFF2-40B4-BE49-F238E27FC236}">
                <a16:creationId xmlns:a16="http://schemas.microsoft.com/office/drawing/2014/main" id="{85733A9E-3B64-6449-869F-C0408130BCDB}"/>
              </a:ext>
            </a:extLst>
          </p:cNvPr>
          <p:cNvPicPr>
            <a:picLocks noChangeAspect="1"/>
          </p:cNvPicPr>
          <p:nvPr/>
        </p:nvPicPr>
        <p:blipFill>
          <a:blip r:embed="rId3">
            <a:extLst>
              <a:ext uri="{28A0092B-C50C-407E-A947-70E740481C1C}">
                <a14:useLocalDpi xmlns:a14="http://schemas.microsoft.com/office/drawing/2010/main" val="0"/>
              </a:ext>
            </a:extLst>
          </a:blip>
          <a:srcRect l="33243" t="11984" r="29709" b="3827"/>
          <a:stretch>
            <a:fillRect/>
          </a:stretch>
        </p:blipFill>
        <p:spPr bwMode="auto">
          <a:xfrm>
            <a:off x="6530736" y="863298"/>
            <a:ext cx="4568831" cy="583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
            <a:extLst>
              <a:ext uri="{FF2B5EF4-FFF2-40B4-BE49-F238E27FC236}">
                <a16:creationId xmlns:a16="http://schemas.microsoft.com/office/drawing/2014/main" id="{6B5F995D-CA9D-504F-A2DD-D2BB7B54AACC}"/>
              </a:ext>
            </a:extLst>
          </p:cNvPr>
          <p:cNvSpPr txBox="1">
            <a:spLocks noChangeArrowheads="1"/>
          </p:cNvSpPr>
          <p:nvPr/>
        </p:nvSpPr>
        <p:spPr bwMode="auto">
          <a:xfrm>
            <a:off x="989012" y="1465707"/>
            <a:ext cx="4800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ECDDAA"/>
                </a:solidFill>
              </a:rPr>
              <a:t>July 15 Submission</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Commission team review</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Aug 1 Comments returned</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Aug 15 Final Self-study</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On-site Evaluator’s visit</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Nov 15 Program receives evaluation</a:t>
            </a:r>
          </a:p>
          <a:p>
            <a:pPr>
              <a:spcBef>
                <a:spcPct val="0"/>
              </a:spcBef>
              <a:buFontTx/>
              <a:buNone/>
            </a:pPr>
            <a:endParaRPr lang="en-US" altLang="en-US" sz="2400" dirty="0">
              <a:solidFill>
                <a:srgbClr val="ECDDAA"/>
              </a:solidFill>
            </a:endParaRPr>
          </a:p>
          <a:p>
            <a:pPr>
              <a:spcBef>
                <a:spcPct val="0"/>
              </a:spcBef>
              <a:buFontTx/>
              <a:buNone/>
            </a:pPr>
            <a:r>
              <a:rPr lang="en-US" altLang="en-US" sz="2400" dirty="0">
                <a:solidFill>
                  <a:srgbClr val="ECDDAA"/>
                </a:solidFill>
              </a:rPr>
              <a:t>Dec 15 Program responds</a:t>
            </a:r>
          </a:p>
        </p:txBody>
      </p:sp>
      <p:cxnSp>
        <p:nvCxnSpPr>
          <p:cNvPr id="3" name="Straight Arrow Connector 2">
            <a:extLst>
              <a:ext uri="{FF2B5EF4-FFF2-40B4-BE49-F238E27FC236}">
                <a16:creationId xmlns:a16="http://schemas.microsoft.com/office/drawing/2014/main" id="{F3D1261F-AB61-C04B-90A4-9244A151ECA5}"/>
              </a:ext>
            </a:extLst>
          </p:cNvPr>
          <p:cNvCxnSpPr/>
          <p:nvPr/>
        </p:nvCxnSpPr>
        <p:spPr>
          <a:xfrm>
            <a:off x="3579812" y="1762393"/>
            <a:ext cx="3276600" cy="1295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0DDA4C-D294-7245-8577-A1AD22B6513B}"/>
              </a:ext>
            </a:extLst>
          </p:cNvPr>
          <p:cNvCxnSpPr>
            <a:cxnSpLocks/>
          </p:cNvCxnSpPr>
          <p:nvPr/>
        </p:nvCxnSpPr>
        <p:spPr>
          <a:xfrm>
            <a:off x="4265612" y="2476500"/>
            <a:ext cx="2743200" cy="8353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986E6CB-9C4C-1F47-B29F-27218DA1F7FC}"/>
              </a:ext>
            </a:extLst>
          </p:cNvPr>
          <p:cNvCxnSpPr>
            <a:cxnSpLocks/>
          </p:cNvCxnSpPr>
          <p:nvPr/>
        </p:nvCxnSpPr>
        <p:spPr>
          <a:xfrm>
            <a:off x="4418012" y="3245471"/>
            <a:ext cx="2590800" cy="3006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6882DFA-6306-7E44-9B35-6D76A8489A71}"/>
              </a:ext>
            </a:extLst>
          </p:cNvPr>
          <p:cNvCxnSpPr>
            <a:cxnSpLocks/>
          </p:cNvCxnSpPr>
          <p:nvPr/>
        </p:nvCxnSpPr>
        <p:spPr>
          <a:xfrm flipV="1">
            <a:off x="4113212" y="3847880"/>
            <a:ext cx="2895600" cy="649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79B02C3-4755-D649-A74F-83D167E923DF}"/>
              </a:ext>
            </a:extLst>
          </p:cNvPr>
          <p:cNvCxnSpPr/>
          <p:nvPr/>
        </p:nvCxnSpPr>
        <p:spPr>
          <a:xfrm flipV="1">
            <a:off x="4113212" y="4336210"/>
            <a:ext cx="2895600" cy="3347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3BCBB3E-EB21-394D-B224-E5DDEF7C779F}"/>
              </a:ext>
            </a:extLst>
          </p:cNvPr>
          <p:cNvCxnSpPr/>
          <p:nvPr/>
        </p:nvCxnSpPr>
        <p:spPr>
          <a:xfrm flipV="1">
            <a:off x="5561012" y="4925080"/>
            <a:ext cx="1447800" cy="46721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CC55FF1-8DA1-7541-A6FE-9D1FA9DF4F08}"/>
              </a:ext>
            </a:extLst>
          </p:cNvPr>
          <p:cNvCxnSpPr/>
          <p:nvPr/>
        </p:nvCxnSpPr>
        <p:spPr>
          <a:xfrm flipV="1">
            <a:off x="4265612" y="5181600"/>
            <a:ext cx="2743200" cy="914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077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5105400"/>
            <a:ext cx="2078278" cy="1285875"/>
          </a:xfrm>
          <a:prstGeom prst="rect">
            <a:avLst/>
          </a:prstGeom>
        </p:spPr>
      </p:pic>
      <p:sp>
        <p:nvSpPr>
          <p:cNvPr id="17" name="TextBox 1">
            <a:extLst>
              <a:ext uri="{FF2B5EF4-FFF2-40B4-BE49-F238E27FC236}">
                <a16:creationId xmlns:a16="http://schemas.microsoft.com/office/drawing/2014/main" id="{9EAF1941-F50D-E24F-90AC-16CD72AFB762}"/>
              </a:ext>
            </a:extLst>
          </p:cNvPr>
          <p:cNvSpPr txBox="1">
            <a:spLocks noChangeArrowheads="1"/>
          </p:cNvSpPr>
          <p:nvPr/>
        </p:nvSpPr>
        <p:spPr bwMode="auto">
          <a:xfrm>
            <a:off x="4875212" y="1447800"/>
            <a:ext cx="27223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dirty="0">
                <a:solidFill>
                  <a:srgbClr val="FFC000"/>
                </a:solidFill>
                <a:latin typeface="Corbel" panose="020B0503020204020204" pitchFamily="34" charset="0"/>
              </a:rPr>
              <a:t>Questions</a:t>
            </a:r>
          </a:p>
        </p:txBody>
      </p:sp>
      <p:pic>
        <p:nvPicPr>
          <p:cNvPr id="13" name="Picture 12">
            <a:extLst>
              <a:ext uri="{FF2B5EF4-FFF2-40B4-BE49-F238E27FC236}">
                <a16:creationId xmlns:a16="http://schemas.microsoft.com/office/drawing/2014/main" id="{C91529A2-6ADC-8048-B7B6-176B5343F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212" y="5384989"/>
            <a:ext cx="1041153" cy="1024574"/>
          </a:xfrm>
          <a:prstGeom prst="rect">
            <a:avLst/>
          </a:prstGeom>
        </p:spPr>
      </p:pic>
    </p:spTree>
    <p:extLst>
      <p:ext uri="{BB962C8B-B14F-4D97-AF65-F5344CB8AC3E}">
        <p14:creationId xmlns:p14="http://schemas.microsoft.com/office/powerpoint/2010/main" val="710399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4.0 Undergraduate Program Standards</a:t>
            </a:r>
          </a:p>
        </p:txBody>
      </p:sp>
      <p:sp>
        <p:nvSpPr>
          <p:cNvPr id="14" name="Content Placeholder 13"/>
          <p:cNvSpPr>
            <a:spLocks noGrp="1"/>
          </p:cNvSpPr>
          <p:nvPr>
            <p:ph idx="1"/>
          </p:nvPr>
        </p:nvSpPr>
        <p:spPr>
          <a:xfrm>
            <a:off x="1522413" y="1295401"/>
            <a:ext cx="5105399" cy="5181600"/>
          </a:xfrm>
        </p:spPr>
        <p:txBody>
          <a:bodyPr>
            <a:normAutofit/>
          </a:bodyPr>
          <a:lstStyle/>
          <a:p>
            <a:pPr marL="0" indent="0">
              <a:spcBef>
                <a:spcPts val="1200"/>
              </a:spcBef>
              <a:buFontTx/>
              <a:buNone/>
            </a:pPr>
            <a:r>
              <a:rPr lang="en-US" altLang="en-US" dirty="0">
                <a:solidFill>
                  <a:srgbClr val="FFC000"/>
                </a:solidFill>
              </a:rPr>
              <a:t>4.1 Curriculum</a:t>
            </a:r>
          </a:p>
          <a:p>
            <a:pPr marL="0" indent="0">
              <a:spcBef>
                <a:spcPts val="1200"/>
              </a:spcBef>
              <a:buFontTx/>
              <a:buNone/>
            </a:pPr>
            <a:r>
              <a:rPr lang="en-US" altLang="en-US" dirty="0">
                <a:solidFill>
                  <a:srgbClr val="FFC000"/>
                </a:solidFill>
              </a:rPr>
              <a:t>4.1a Professional Practice Topics*</a:t>
            </a:r>
          </a:p>
          <a:p>
            <a:pPr marL="0" indent="0">
              <a:spcBef>
                <a:spcPts val="1200"/>
              </a:spcBef>
              <a:buFontTx/>
              <a:buNone/>
            </a:pPr>
            <a:r>
              <a:rPr lang="en-US" altLang="en-US" dirty="0">
                <a:solidFill>
                  <a:srgbClr val="FFC000"/>
                </a:solidFill>
              </a:rPr>
              <a:t>4.1b Forensic Science Courses*</a:t>
            </a:r>
          </a:p>
          <a:p>
            <a:pPr marL="0" indent="0">
              <a:spcBef>
                <a:spcPts val="1200"/>
              </a:spcBef>
              <a:buFontTx/>
              <a:buNone/>
            </a:pPr>
            <a:r>
              <a:rPr lang="en-US" altLang="en-US" dirty="0">
                <a:solidFill>
                  <a:srgbClr val="FFC000"/>
                </a:solidFill>
              </a:rPr>
              <a:t>4.1c Capstone</a:t>
            </a:r>
          </a:p>
          <a:p>
            <a:pPr marL="0" indent="0">
              <a:spcBef>
                <a:spcPts val="1200"/>
              </a:spcBef>
              <a:buFontTx/>
              <a:buNone/>
            </a:pPr>
            <a:r>
              <a:rPr lang="en-US" altLang="en-US" dirty="0">
                <a:solidFill>
                  <a:srgbClr val="FFC000"/>
                </a:solidFill>
              </a:rPr>
              <a:t>4.2.1 Criminalistic standards (no tracks)</a:t>
            </a:r>
          </a:p>
          <a:p>
            <a:pPr marL="0" indent="0">
              <a:spcBef>
                <a:spcPts val="1200"/>
              </a:spcBef>
              <a:buFontTx/>
              <a:buNone/>
            </a:pPr>
            <a:r>
              <a:rPr lang="en-US" altLang="en-US" dirty="0">
                <a:solidFill>
                  <a:srgbClr val="FFC000"/>
                </a:solidFill>
              </a:rPr>
              <a:t>4.2.2 Biology track standards</a:t>
            </a:r>
          </a:p>
          <a:p>
            <a:pPr marL="0" indent="0">
              <a:spcBef>
                <a:spcPts val="1200"/>
              </a:spcBef>
              <a:buFontTx/>
              <a:buNone/>
            </a:pPr>
            <a:r>
              <a:rPr lang="en-US" altLang="en-US" dirty="0">
                <a:solidFill>
                  <a:srgbClr val="FFC000"/>
                </a:solidFill>
              </a:rPr>
              <a:t>4.2.3 Chemistry track standards</a:t>
            </a:r>
          </a:p>
          <a:p>
            <a:pPr marL="0" indent="0">
              <a:spcBef>
                <a:spcPts val="1200"/>
              </a:spcBef>
              <a:buFontTx/>
              <a:buNone/>
            </a:pPr>
            <a:r>
              <a:rPr lang="en-US" altLang="en-US" dirty="0">
                <a:solidFill>
                  <a:srgbClr val="FFC000"/>
                </a:solidFill>
              </a:rPr>
              <a:t>4.2.4 Digital evidence standards</a:t>
            </a:r>
          </a:p>
          <a:p>
            <a:pPr marL="0" indent="0">
              <a:spcBef>
                <a:spcPts val="1200"/>
              </a:spcBef>
              <a:buFontTx/>
              <a:buNone/>
            </a:pPr>
            <a:r>
              <a:rPr lang="en-US" altLang="en-US" dirty="0">
                <a:solidFill>
                  <a:srgbClr val="FFC000"/>
                </a:solidFill>
              </a:rPr>
              <a:t>4.3 Program Director*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
        <p:nvSpPr>
          <p:cNvPr id="3" name="TextBox 2">
            <a:extLst>
              <a:ext uri="{FF2B5EF4-FFF2-40B4-BE49-F238E27FC236}">
                <a16:creationId xmlns:a16="http://schemas.microsoft.com/office/drawing/2014/main" id="{0B2F9B5F-1D5D-394C-80AF-9F2B84F42880}"/>
              </a:ext>
            </a:extLst>
          </p:cNvPr>
          <p:cNvSpPr txBox="1"/>
          <p:nvPr/>
        </p:nvSpPr>
        <p:spPr>
          <a:xfrm>
            <a:off x="7999412" y="3429000"/>
            <a:ext cx="2895600" cy="1754326"/>
          </a:xfrm>
          <a:prstGeom prst="rect">
            <a:avLst/>
          </a:prstGeom>
          <a:noFill/>
        </p:spPr>
        <p:txBody>
          <a:bodyPr wrap="square" rtlCol="0">
            <a:spAutoFit/>
          </a:bodyPr>
          <a:lstStyle/>
          <a:p>
            <a:r>
              <a:rPr lang="en-US" dirty="0">
                <a:solidFill>
                  <a:schemeClr val="accent5"/>
                </a:solidFill>
              </a:rPr>
              <a:t>*Our focus in this training will be on those standards most often in non-compliance based on a review of submissions in the past three-years</a:t>
            </a:r>
            <a:endParaRPr lang="en-US" dirty="0"/>
          </a:p>
        </p:txBody>
      </p:sp>
    </p:spTree>
    <p:extLst>
      <p:ext uri="{BB962C8B-B14F-4D97-AF65-F5344CB8AC3E}">
        <p14:creationId xmlns:p14="http://schemas.microsoft.com/office/powerpoint/2010/main" val="18166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89774" y="66675"/>
            <a:ext cx="9144001" cy="762000"/>
          </a:xfrm>
        </p:spPr>
        <p:txBody>
          <a:bodyPr/>
          <a:lstStyle/>
          <a:p>
            <a:r>
              <a:rPr lang="en-US" dirty="0"/>
              <a:t>4.0 Undergraduate Program Standards</a:t>
            </a:r>
          </a:p>
        </p:txBody>
      </p:sp>
      <p:sp>
        <p:nvSpPr>
          <p:cNvPr id="14" name="Content Placeholder 13"/>
          <p:cNvSpPr>
            <a:spLocks noGrp="1"/>
          </p:cNvSpPr>
          <p:nvPr>
            <p:ph idx="1"/>
          </p:nvPr>
        </p:nvSpPr>
        <p:spPr>
          <a:xfrm>
            <a:off x="484974" y="967648"/>
            <a:ext cx="9753599" cy="762000"/>
          </a:xfrm>
        </p:spPr>
        <p:txBody>
          <a:bodyPr>
            <a:normAutofit/>
          </a:bodyPr>
          <a:lstStyle/>
          <a:p>
            <a:pPr marL="231775" lvl="1" indent="0">
              <a:spcBef>
                <a:spcPct val="20000"/>
              </a:spcBef>
              <a:buNone/>
              <a:defRPr/>
            </a:pPr>
            <a:r>
              <a:rPr lang="en-US" altLang="en-US" sz="2400" kern="0" dirty="0">
                <a:solidFill>
                  <a:srgbClr val="FFC000"/>
                </a:solidFill>
                <a:latin typeface="Times New Roman"/>
              </a:rPr>
              <a:t>4.1 Professional Practice Topics – a course that covers a topic must be required and the topic must be found in the syllabus.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pic>
        <p:nvPicPr>
          <p:cNvPr id="6" name="Picture 8">
            <a:extLst>
              <a:ext uri="{FF2B5EF4-FFF2-40B4-BE49-F238E27FC236}">
                <a16:creationId xmlns:a16="http://schemas.microsoft.com/office/drawing/2014/main" id="{4E121917-64CA-B743-BA2F-F3024FA0C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128" t="17094" r="31570" b="35612"/>
          <a:stretch>
            <a:fillRect/>
          </a:stretch>
        </p:blipFill>
        <p:spPr bwMode="auto">
          <a:xfrm>
            <a:off x="1767192" y="1789408"/>
            <a:ext cx="8001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C0872E3-752E-FC4B-96A3-DEEA85B61272}"/>
              </a:ext>
            </a:extLst>
          </p:cNvPr>
          <p:cNvSpPr/>
          <p:nvPr/>
        </p:nvSpPr>
        <p:spPr>
          <a:xfrm>
            <a:off x="2420633" y="6260979"/>
            <a:ext cx="7239000" cy="338554"/>
          </a:xfrm>
          <a:prstGeom prst="rect">
            <a:avLst/>
          </a:prstGeom>
        </p:spPr>
        <p:txBody>
          <a:bodyPr wrap="square">
            <a:spAutoFit/>
          </a:bodyPr>
          <a:lstStyle/>
          <a:p>
            <a:pPr>
              <a:spcBef>
                <a:spcPct val="0"/>
              </a:spcBef>
              <a:buFontTx/>
              <a:buNone/>
            </a:pPr>
            <a:r>
              <a:rPr lang="en-US" altLang="en-US" sz="1600" dirty="0">
                <a:solidFill>
                  <a:srgbClr val="FF0000"/>
                </a:solidFill>
              </a:rPr>
              <a:t>Syllabus reviewed for topics found in objectives and/or weekly schedule</a:t>
            </a:r>
          </a:p>
        </p:txBody>
      </p:sp>
    </p:spTree>
    <p:extLst>
      <p:ext uri="{BB962C8B-B14F-4D97-AF65-F5344CB8AC3E}">
        <p14:creationId xmlns:p14="http://schemas.microsoft.com/office/powerpoint/2010/main" val="12579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1" y="101966"/>
            <a:ext cx="9144001" cy="744441"/>
          </a:xfrm>
        </p:spPr>
        <p:txBody>
          <a:bodyPr>
            <a:normAutofit fontScale="90000"/>
          </a:bodyPr>
          <a:lstStyle/>
          <a:p>
            <a:br>
              <a:rPr lang="en-US" sz="3200" dirty="0"/>
            </a:br>
            <a:r>
              <a:rPr lang="en-US" sz="3200" dirty="0"/>
              <a:t>4.1a Program’s initial comments on Self Study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612" y="228600"/>
            <a:ext cx="1041153" cy="102457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34000"/>
            <a:ext cx="2078278" cy="1285875"/>
          </a:xfrm>
          <a:prstGeom prst="rect">
            <a:avLst/>
          </a:prstGeom>
        </p:spPr>
      </p:pic>
      <p:pic>
        <p:nvPicPr>
          <p:cNvPr id="19" name="Picture 3">
            <a:extLst>
              <a:ext uri="{FF2B5EF4-FFF2-40B4-BE49-F238E27FC236}">
                <a16:creationId xmlns:a16="http://schemas.microsoft.com/office/drawing/2014/main" id="{ECE7C1D4-DD61-4B46-B5AD-7C964340A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80" t="35484" r="20061" b="45161"/>
          <a:stretch>
            <a:fillRect/>
          </a:stretch>
        </p:blipFill>
        <p:spPr bwMode="auto">
          <a:xfrm>
            <a:off x="1065212" y="1079419"/>
            <a:ext cx="831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269138F-BEC6-324A-8C68-008775B77C9A}"/>
              </a:ext>
            </a:extLst>
          </p:cNvPr>
          <p:cNvSpPr/>
          <p:nvPr/>
        </p:nvSpPr>
        <p:spPr>
          <a:xfrm>
            <a:off x="1217612" y="2514599"/>
            <a:ext cx="8159749" cy="2677656"/>
          </a:xfrm>
          <a:prstGeom prst="rect">
            <a:avLst/>
          </a:prstGeom>
        </p:spPr>
        <p:txBody>
          <a:bodyPr wrap="square">
            <a:spAutoFit/>
          </a:bodyPr>
          <a:lstStyle/>
          <a:p>
            <a:pPr>
              <a:defRPr/>
            </a:pPr>
            <a:r>
              <a:rPr lang="en-US" sz="2400" dirty="0">
                <a:solidFill>
                  <a:srgbClr val="FFC000"/>
                </a:solidFill>
              </a:rPr>
              <a:t>“This course is an advanced study of criminal law and procedure</a:t>
            </a:r>
          </a:p>
          <a:p>
            <a:pPr>
              <a:defRPr/>
            </a:pPr>
            <a:r>
              <a:rPr lang="en-US" sz="2400" dirty="0">
                <a:solidFill>
                  <a:srgbClr val="FFC000"/>
                </a:solidFill>
              </a:rPr>
              <a:t>with concentration on evidence rules, an overview of criminal trial procedures, lay and expert testimony, admissibility of evidence, pretrial discovery, typologies of evidence, constitutional rights, presumptions, relevance, privileges, hearsay, confessions, and </a:t>
            </a:r>
            <a:r>
              <a:rPr lang="en-US" sz="2400" i="1" dirty="0">
                <a:solidFill>
                  <a:srgbClr val="FFC000"/>
                </a:solidFill>
              </a:rPr>
              <a:t>impeachment. Competencies</a:t>
            </a:r>
            <a:r>
              <a:rPr lang="en-US" sz="2400" dirty="0">
                <a:solidFill>
                  <a:srgbClr val="FFC000"/>
                </a:solidFill>
              </a:rPr>
              <a:t>: Courtroom Testimony”</a:t>
            </a:r>
          </a:p>
        </p:txBody>
      </p:sp>
      <p:sp>
        <p:nvSpPr>
          <p:cNvPr id="21" name="Rectangle 20">
            <a:extLst>
              <a:ext uri="{FF2B5EF4-FFF2-40B4-BE49-F238E27FC236}">
                <a16:creationId xmlns:a16="http://schemas.microsoft.com/office/drawing/2014/main" id="{2A01EB4B-9235-7245-ADD1-4577DDD53D32}"/>
              </a:ext>
            </a:extLst>
          </p:cNvPr>
          <p:cNvSpPr/>
          <p:nvPr/>
        </p:nvSpPr>
        <p:spPr>
          <a:xfrm>
            <a:off x="3047999" y="5366082"/>
            <a:ext cx="6092825" cy="1015663"/>
          </a:xfrm>
          <a:prstGeom prst="rect">
            <a:avLst/>
          </a:prstGeom>
        </p:spPr>
        <p:txBody>
          <a:bodyPr>
            <a:spAutoFit/>
          </a:bodyPr>
          <a:lstStyle/>
          <a:p>
            <a:pPr>
              <a:spcBef>
                <a:spcPct val="20000"/>
              </a:spcBef>
              <a:defRPr/>
            </a:pPr>
            <a:r>
              <a:rPr lang="en-US" sz="2000" kern="0" dirty="0">
                <a:solidFill>
                  <a:srgbClr val="ECDDAA"/>
                </a:solidFill>
                <a:latin typeface="Times New Roman"/>
              </a:rPr>
              <a:t>The course provided looks like it should meet the standard topic; however, it was an </a:t>
            </a:r>
            <a:r>
              <a:rPr lang="en-US" sz="2000" u="sng" kern="0" dirty="0">
                <a:solidFill>
                  <a:srgbClr val="ECDDAA"/>
                </a:solidFill>
                <a:latin typeface="Times New Roman"/>
              </a:rPr>
              <a:t>elective course</a:t>
            </a:r>
            <a:r>
              <a:rPr lang="en-US" sz="2000" kern="0" dirty="0">
                <a:solidFill>
                  <a:srgbClr val="ECDDAA"/>
                </a:solidFill>
                <a:latin typeface="Times New Roman"/>
              </a:rPr>
              <a:t>, not required.  It was the only course listed for the topic.</a:t>
            </a:r>
            <a:endParaRPr lang="en-US" altLang="en-US" sz="2000" dirty="0">
              <a:solidFill>
                <a:srgbClr val="ECDDAA"/>
              </a:solidFill>
            </a:endParaRPr>
          </a:p>
        </p:txBody>
      </p:sp>
    </p:spTree>
    <p:extLst>
      <p:ext uri="{BB962C8B-B14F-4D97-AF65-F5344CB8AC3E}">
        <p14:creationId xmlns:p14="http://schemas.microsoft.com/office/powerpoint/2010/main" val="27418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232" y="-16829"/>
            <a:ext cx="10972800" cy="762000"/>
          </a:xfrm>
        </p:spPr>
        <p:txBody>
          <a:bodyPr>
            <a:normAutofit/>
          </a:bodyPr>
          <a:lstStyle/>
          <a:p>
            <a:r>
              <a:rPr lang="en-US" dirty="0"/>
              <a:t>4.1b Forensic Science Courses</a:t>
            </a:r>
          </a:p>
        </p:txBody>
      </p:sp>
      <p:sp>
        <p:nvSpPr>
          <p:cNvPr id="4" name="Text Placeholder 3"/>
          <p:cNvSpPr>
            <a:spLocks noGrp="1"/>
          </p:cNvSpPr>
          <p:nvPr>
            <p:ph type="body" sz="half" idx="2"/>
          </p:nvPr>
        </p:nvSpPr>
        <p:spPr>
          <a:xfrm>
            <a:off x="989012" y="1413824"/>
            <a:ext cx="10591800" cy="1024575"/>
          </a:xfrm>
        </p:spPr>
        <p:txBody>
          <a:bodyPr/>
          <a:lstStyle/>
          <a:p>
            <a:r>
              <a:rPr lang="en-US" dirty="0"/>
              <a:t>	</a:t>
            </a:r>
            <a:r>
              <a:rPr lang="en-US" sz="2800"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2213" y="1004252"/>
            <a:ext cx="1041153" cy="10245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34000"/>
            <a:ext cx="2078278" cy="1285875"/>
          </a:xfrm>
          <a:prstGeom prst="rect">
            <a:avLst/>
          </a:prstGeom>
        </p:spPr>
      </p:pic>
      <p:pic>
        <p:nvPicPr>
          <p:cNvPr id="10" name="Picture 4">
            <a:extLst>
              <a:ext uri="{FF2B5EF4-FFF2-40B4-BE49-F238E27FC236}">
                <a16:creationId xmlns:a16="http://schemas.microsoft.com/office/drawing/2014/main" id="{76CD8781-BCD9-8242-B458-8F22E321B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98" t="20566" r="24529" b="44693"/>
          <a:stretch>
            <a:fillRect/>
          </a:stretch>
        </p:blipFill>
        <p:spPr bwMode="auto">
          <a:xfrm>
            <a:off x="1217612" y="723835"/>
            <a:ext cx="8607233" cy="519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D2B6B76-FD50-0948-9B40-748D9263A171}"/>
              </a:ext>
            </a:extLst>
          </p:cNvPr>
          <p:cNvSpPr txBox="1"/>
          <p:nvPr/>
        </p:nvSpPr>
        <p:spPr>
          <a:xfrm>
            <a:off x="7353026" y="1413824"/>
            <a:ext cx="1992148" cy="461665"/>
          </a:xfrm>
          <a:prstGeom prst="rect">
            <a:avLst/>
          </a:prstGeom>
          <a:noFill/>
        </p:spPr>
        <p:txBody>
          <a:bodyPr wrap="none" rtlCol="0">
            <a:spAutoFit/>
          </a:bodyPr>
          <a:lstStyle/>
          <a:p>
            <a:r>
              <a:rPr lang="en-US" sz="2400" dirty="0">
                <a:solidFill>
                  <a:srgbClr val="FF0000"/>
                </a:solidFill>
              </a:rPr>
              <a:t>Survey Course</a:t>
            </a:r>
          </a:p>
        </p:txBody>
      </p:sp>
      <p:cxnSp>
        <p:nvCxnSpPr>
          <p:cNvPr id="11" name="Straight Arrow Connector 10">
            <a:extLst>
              <a:ext uri="{FF2B5EF4-FFF2-40B4-BE49-F238E27FC236}">
                <a16:creationId xmlns:a16="http://schemas.microsoft.com/office/drawing/2014/main" id="{495C54C1-42E2-ED49-AF6C-B6F1F86B7AFA}"/>
              </a:ext>
            </a:extLst>
          </p:cNvPr>
          <p:cNvCxnSpPr>
            <a:cxnSpLocks/>
          </p:cNvCxnSpPr>
          <p:nvPr/>
        </p:nvCxnSpPr>
        <p:spPr>
          <a:xfrm flipH="1">
            <a:off x="3970382" y="1640130"/>
            <a:ext cx="3447575" cy="127489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E68832-ADAD-DD4E-803A-6439F3728972}"/>
              </a:ext>
            </a:extLst>
          </p:cNvPr>
          <p:cNvSpPr txBox="1"/>
          <p:nvPr/>
        </p:nvSpPr>
        <p:spPr>
          <a:xfrm>
            <a:off x="379412" y="6020146"/>
            <a:ext cx="9648795" cy="707886"/>
          </a:xfrm>
          <a:prstGeom prst="rect">
            <a:avLst/>
          </a:prstGeom>
          <a:noFill/>
        </p:spPr>
        <p:txBody>
          <a:bodyPr wrap="none" rtlCol="0">
            <a:spAutoFit/>
          </a:bodyPr>
          <a:lstStyle/>
          <a:p>
            <a:pPr>
              <a:spcBef>
                <a:spcPct val="0"/>
              </a:spcBef>
              <a:buFontTx/>
              <a:buNone/>
            </a:pPr>
            <a:r>
              <a:rPr lang="en-US" altLang="en-US" sz="2000" dirty="0">
                <a:solidFill>
                  <a:srgbClr val="FFC000"/>
                </a:solidFill>
              </a:rPr>
              <a:t>6 hours: methods, instrumentation, professional practice associated with forensic science </a:t>
            </a:r>
          </a:p>
          <a:p>
            <a:pPr>
              <a:spcBef>
                <a:spcPct val="0"/>
              </a:spcBef>
              <a:buFontTx/>
              <a:buNone/>
            </a:pPr>
            <a:r>
              <a:rPr lang="en-US" altLang="en-US" sz="2000" dirty="0">
                <a:solidFill>
                  <a:srgbClr val="FFC000"/>
                </a:solidFill>
              </a:rPr>
              <a:t>with 3 hours laboratory.</a:t>
            </a:r>
          </a:p>
        </p:txBody>
      </p:sp>
      <p:cxnSp>
        <p:nvCxnSpPr>
          <p:cNvPr id="14" name="Straight Arrow Connector 13">
            <a:extLst>
              <a:ext uri="{FF2B5EF4-FFF2-40B4-BE49-F238E27FC236}">
                <a16:creationId xmlns:a16="http://schemas.microsoft.com/office/drawing/2014/main" id="{DCF2D780-94B5-F040-B8CC-43C0BE9A5CEE}"/>
              </a:ext>
            </a:extLst>
          </p:cNvPr>
          <p:cNvCxnSpPr/>
          <p:nvPr/>
        </p:nvCxnSpPr>
        <p:spPr>
          <a:xfrm flipV="1">
            <a:off x="1217612" y="4526280"/>
            <a:ext cx="1447800" cy="1371600"/>
          </a:xfrm>
          <a:prstGeom prst="straightConnector1">
            <a:avLst/>
          </a:prstGeom>
          <a:ln w="254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5" name="5-Point Star 14">
            <a:extLst>
              <a:ext uri="{FF2B5EF4-FFF2-40B4-BE49-F238E27FC236}">
                <a16:creationId xmlns:a16="http://schemas.microsoft.com/office/drawing/2014/main" id="{F6A2F4C4-E38B-1642-A0E2-8A5B3FCC587E}"/>
              </a:ext>
            </a:extLst>
          </p:cNvPr>
          <p:cNvSpPr/>
          <p:nvPr/>
        </p:nvSpPr>
        <p:spPr>
          <a:xfrm>
            <a:off x="7353026" y="5423708"/>
            <a:ext cx="304800" cy="30480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45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85737"/>
            <a:ext cx="9144001" cy="762000"/>
          </a:xfrm>
        </p:spPr>
        <p:txBody>
          <a:bodyPr/>
          <a:lstStyle/>
          <a:p>
            <a:r>
              <a:rPr lang="en-US" altLang="en-US" dirty="0"/>
              <a:t>4.1b Forensic Science Capstone Experience</a:t>
            </a:r>
          </a:p>
        </p:txBody>
      </p:sp>
      <p:sp>
        <p:nvSpPr>
          <p:cNvPr id="14" name="Content Placeholder 13"/>
          <p:cNvSpPr>
            <a:spLocks noGrp="1"/>
          </p:cNvSpPr>
          <p:nvPr>
            <p:ph idx="1"/>
          </p:nvPr>
        </p:nvSpPr>
        <p:spPr>
          <a:xfrm>
            <a:off x="2360612" y="4281835"/>
            <a:ext cx="4495801" cy="1871663"/>
          </a:xfrm>
        </p:spPr>
        <p:txBody>
          <a:bodyPr>
            <a:normAutofit/>
          </a:bodyPr>
          <a:lstStyle/>
          <a:p>
            <a:pPr>
              <a:spcBef>
                <a:spcPct val="0"/>
              </a:spcBef>
              <a:buFontTx/>
              <a:buNone/>
            </a:pPr>
            <a:r>
              <a:rPr lang="en-US" altLang="en-US" sz="3200" dirty="0">
                <a:solidFill>
                  <a:srgbClr val="FFFF00"/>
                </a:solidFill>
              </a:rPr>
              <a:t>Capstone course</a:t>
            </a:r>
          </a:p>
          <a:p>
            <a:pPr>
              <a:spcBef>
                <a:spcPct val="0"/>
              </a:spcBef>
              <a:buFontTx/>
              <a:buNone/>
            </a:pPr>
            <a:r>
              <a:rPr lang="en-US" altLang="en-US" sz="3200" dirty="0">
                <a:solidFill>
                  <a:srgbClr val="FFFF00"/>
                </a:solidFill>
              </a:rPr>
              <a:t>Internship</a:t>
            </a:r>
          </a:p>
          <a:p>
            <a:pPr>
              <a:spcBef>
                <a:spcPct val="0"/>
              </a:spcBef>
              <a:buFontTx/>
              <a:buNone/>
            </a:pPr>
            <a:r>
              <a:rPr lang="en-US" altLang="en-US" sz="3200" dirty="0">
                <a:solidFill>
                  <a:srgbClr val="FFFF00"/>
                </a:solidFill>
              </a:rPr>
              <a:t>Individual research</a:t>
            </a:r>
          </a:p>
          <a:p>
            <a:pPr marL="0" indent="0">
              <a:spcBef>
                <a:spcPct val="20000"/>
              </a:spcBef>
              <a:buNone/>
              <a:defRPr/>
            </a:pPr>
            <a:endParaRPr lang="en-US" altLang="en-US" sz="2800" kern="0" dirty="0">
              <a:solidFill>
                <a:srgbClr val="ECDDAA"/>
              </a:solidFill>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pic>
        <p:nvPicPr>
          <p:cNvPr id="6" name="Picture 3">
            <a:extLst>
              <a:ext uri="{FF2B5EF4-FFF2-40B4-BE49-F238E27FC236}">
                <a16:creationId xmlns:a16="http://schemas.microsoft.com/office/drawing/2014/main" id="{0AFEA04B-9108-EF42-977C-BF70842E6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148" t="55263" r="25002" b="23685"/>
          <a:stretch>
            <a:fillRect/>
          </a:stretch>
        </p:blipFill>
        <p:spPr bwMode="auto">
          <a:xfrm>
            <a:off x="822200" y="947737"/>
            <a:ext cx="8853612"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9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1353800" cy="3941446"/>
          </a:xfrm>
        </p:spPr>
        <p:txBody>
          <a:bodyPr>
            <a:normAutofit/>
          </a:bodyPr>
          <a:lstStyle/>
          <a:p>
            <a:pPr>
              <a:defRPr/>
            </a:pPr>
            <a:r>
              <a:rPr lang="en-US" dirty="0"/>
              <a:t>4.1b Program’s initial comments on Self-study</a:t>
            </a:r>
            <a:br>
              <a:rPr lang="en-US" sz="4000" dirty="0">
                <a:solidFill>
                  <a:srgbClr val="00B0F0"/>
                </a:solidFill>
              </a:rPr>
            </a:br>
            <a:r>
              <a:rPr lang="en-US" sz="3200" dirty="0"/>
              <a:t>	</a:t>
            </a:r>
            <a:br>
              <a:rPr lang="en-US" sz="3200" dirty="0"/>
            </a:br>
            <a:r>
              <a:rPr lang="en-US" sz="3200" dirty="0"/>
              <a:t>	</a:t>
            </a:r>
            <a:r>
              <a:rPr lang="en-US" sz="2700" dirty="0">
                <a:solidFill>
                  <a:srgbClr val="FFC000"/>
                </a:solidFill>
              </a:rPr>
              <a:t>“The relationships with operational labs has been a challenge in our state. We have discussed internship opportunities and according to their selection criteria, only students from FEPAC-accredited forensic science programs are accepted into the program. Upon accreditation, our students can finally be considered for these internship opportunities.”</a:t>
            </a:r>
            <a:br>
              <a:rPr lang="en-US" sz="3200" dirty="0"/>
            </a:br>
            <a:r>
              <a:rPr lang="en-US" sz="3200" dirty="0"/>
              <a: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
        <p:nvSpPr>
          <p:cNvPr id="6" name="TextBox 5">
            <a:extLst>
              <a:ext uri="{FF2B5EF4-FFF2-40B4-BE49-F238E27FC236}">
                <a16:creationId xmlns:a16="http://schemas.microsoft.com/office/drawing/2014/main" id="{7B1066E4-26CE-844F-8150-2FA73ADD0048}"/>
              </a:ext>
            </a:extLst>
          </p:cNvPr>
          <p:cNvSpPr txBox="1"/>
          <p:nvPr/>
        </p:nvSpPr>
        <p:spPr>
          <a:xfrm>
            <a:off x="1751012" y="4239544"/>
            <a:ext cx="7924800" cy="1938338"/>
          </a:xfrm>
          <a:prstGeom prst="rect">
            <a:avLst/>
          </a:prstGeom>
          <a:noFill/>
        </p:spPr>
        <p:txBody>
          <a:bodyPr>
            <a:spAutoFit/>
          </a:bodyPr>
          <a:lstStyle/>
          <a:p>
            <a:pPr>
              <a:spcBef>
                <a:spcPct val="20000"/>
              </a:spcBef>
              <a:defRPr/>
            </a:pPr>
            <a:r>
              <a:rPr lang="en-US" sz="2400" kern="0" dirty="0">
                <a:solidFill>
                  <a:schemeClr val="tx1">
                    <a:lumMod val="85000"/>
                  </a:schemeClr>
                </a:solidFill>
                <a:latin typeface="Times New Roman"/>
              </a:rPr>
              <a:t>A Capstone experience can be more than internships:</a:t>
            </a:r>
          </a:p>
          <a:p>
            <a:pPr>
              <a:defRPr/>
            </a:pPr>
            <a:r>
              <a:rPr lang="en-US" sz="2400" kern="0" dirty="0">
                <a:solidFill>
                  <a:schemeClr val="tx1">
                    <a:lumMod val="85000"/>
                  </a:schemeClr>
                </a:solidFill>
                <a:latin typeface="Times New Roman"/>
              </a:rPr>
              <a:t>	</a:t>
            </a:r>
            <a:r>
              <a:rPr lang="en-US" altLang="en-US" sz="2400" dirty="0">
                <a:solidFill>
                  <a:schemeClr val="tx1">
                    <a:lumMod val="85000"/>
                  </a:schemeClr>
                </a:solidFill>
              </a:rPr>
              <a:t>Capstone course</a:t>
            </a:r>
          </a:p>
          <a:p>
            <a:pPr>
              <a:defRPr/>
            </a:pPr>
            <a:r>
              <a:rPr lang="en-US" altLang="en-US" sz="2400" dirty="0">
                <a:solidFill>
                  <a:schemeClr val="tx1">
                    <a:lumMod val="85000"/>
                  </a:schemeClr>
                </a:solidFill>
              </a:rPr>
              <a:t>	Internship</a:t>
            </a:r>
          </a:p>
          <a:p>
            <a:pPr>
              <a:defRPr/>
            </a:pPr>
            <a:r>
              <a:rPr lang="en-US" altLang="en-US" sz="2400" dirty="0">
                <a:solidFill>
                  <a:schemeClr val="tx1">
                    <a:lumMod val="85000"/>
                  </a:schemeClr>
                </a:solidFill>
              </a:rPr>
              <a:t>	Individual research</a:t>
            </a:r>
          </a:p>
          <a:p>
            <a:pPr>
              <a:spcBef>
                <a:spcPct val="20000"/>
              </a:spcBef>
              <a:defRPr/>
            </a:pPr>
            <a:endParaRPr lang="en-US" sz="2000" kern="0" dirty="0">
              <a:solidFill>
                <a:srgbClr val="ECDDAA"/>
              </a:solidFill>
              <a:latin typeface="Times New Roman"/>
            </a:endParaRPr>
          </a:p>
        </p:txBody>
      </p:sp>
    </p:spTree>
    <p:extLst>
      <p:ext uri="{BB962C8B-B14F-4D97-AF65-F5344CB8AC3E}">
        <p14:creationId xmlns:p14="http://schemas.microsoft.com/office/powerpoint/2010/main" val="11074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390" y="5376862"/>
            <a:ext cx="2078278" cy="1285875"/>
          </a:xfrm>
          <a:prstGeom prst="rect">
            <a:avLst/>
          </a:prstGeom>
        </p:spPr>
      </p:pic>
      <p:sp>
        <p:nvSpPr>
          <p:cNvPr id="10" name="Content Placeholder 2">
            <a:extLst>
              <a:ext uri="{FF2B5EF4-FFF2-40B4-BE49-F238E27FC236}">
                <a16:creationId xmlns:a16="http://schemas.microsoft.com/office/drawing/2014/main" id="{EACA5395-AA07-1D40-B481-9944208FBD92}"/>
              </a:ext>
            </a:extLst>
          </p:cNvPr>
          <p:cNvSpPr>
            <a:spLocks noGrp="1"/>
          </p:cNvSpPr>
          <p:nvPr>
            <p:ph idx="1"/>
          </p:nvPr>
        </p:nvSpPr>
        <p:spPr>
          <a:xfrm>
            <a:off x="1344365" y="381000"/>
            <a:ext cx="8229600" cy="2438400"/>
          </a:xfrm>
        </p:spPr>
        <p:txBody>
          <a:bodyPr>
            <a:normAutofit fontScale="92500" lnSpcReduction="10000"/>
          </a:bodyPr>
          <a:lstStyle/>
          <a:p>
            <a:pPr marL="0" indent="0">
              <a:buFontTx/>
              <a:buNone/>
              <a:defRPr/>
            </a:pPr>
            <a:r>
              <a:rPr lang="en-US" altLang="en-US" sz="3500" dirty="0">
                <a:solidFill>
                  <a:schemeClr val="tx1">
                    <a:lumMod val="85000"/>
                  </a:schemeClr>
                </a:solidFill>
              </a:rPr>
              <a:t>4.1 Curriculum</a:t>
            </a:r>
          </a:p>
          <a:p>
            <a:pPr marL="0" indent="0">
              <a:buFontTx/>
              <a:buNone/>
              <a:defRPr/>
            </a:pPr>
            <a:r>
              <a:rPr lang="en-US" altLang="en-US" sz="3500" dirty="0">
                <a:solidFill>
                  <a:schemeClr val="tx1">
                    <a:lumMod val="85000"/>
                  </a:schemeClr>
                </a:solidFill>
              </a:rPr>
              <a:t>	4.1a Professional Practice Topics</a:t>
            </a:r>
          </a:p>
          <a:p>
            <a:pPr marL="0" indent="0">
              <a:buFontTx/>
              <a:buNone/>
              <a:defRPr/>
            </a:pPr>
            <a:r>
              <a:rPr lang="en-US" altLang="en-US" sz="3500" dirty="0">
                <a:solidFill>
                  <a:schemeClr val="tx1">
                    <a:lumMod val="85000"/>
                  </a:schemeClr>
                </a:solidFill>
              </a:rPr>
              <a:t>	4.1b Forensic Science Courses</a:t>
            </a:r>
          </a:p>
          <a:p>
            <a:pPr marL="0" indent="0">
              <a:buFontTx/>
              <a:buNone/>
              <a:defRPr/>
            </a:pPr>
            <a:r>
              <a:rPr lang="en-US" altLang="en-US" sz="3500" dirty="0">
                <a:solidFill>
                  <a:schemeClr val="tx1">
                    <a:lumMod val="85000"/>
                  </a:schemeClr>
                </a:solidFill>
              </a:rPr>
              <a:t>	4.1c Capstone</a:t>
            </a:r>
          </a:p>
          <a:p>
            <a:pPr marL="0" indent="0">
              <a:buFontTx/>
              <a:buNone/>
              <a:defRPr/>
            </a:pPr>
            <a:endParaRPr lang="en-US" altLang="en-US" sz="2400" dirty="0">
              <a:solidFill>
                <a:schemeClr val="accent5"/>
              </a:solidFill>
            </a:endParaRPr>
          </a:p>
          <a:p>
            <a:pPr>
              <a:defRPr/>
            </a:pPr>
            <a:endParaRPr lang="en-US" sz="2400" dirty="0"/>
          </a:p>
        </p:txBody>
      </p:sp>
      <p:sp>
        <p:nvSpPr>
          <p:cNvPr id="11" name="TextBox 3">
            <a:extLst>
              <a:ext uri="{FF2B5EF4-FFF2-40B4-BE49-F238E27FC236}">
                <a16:creationId xmlns:a16="http://schemas.microsoft.com/office/drawing/2014/main" id="{CE3E6EA4-13B1-4F47-A58E-0AB82ACC3DD3}"/>
              </a:ext>
            </a:extLst>
          </p:cNvPr>
          <p:cNvSpPr txBox="1">
            <a:spLocks noChangeArrowheads="1"/>
          </p:cNvSpPr>
          <p:nvPr/>
        </p:nvSpPr>
        <p:spPr bwMode="auto">
          <a:xfrm>
            <a:off x="1522412" y="3124200"/>
            <a:ext cx="7924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FFC000"/>
                </a:solidFill>
                <a:latin typeface="Corbel" panose="020B0503020204020204" pitchFamily="34" charset="0"/>
              </a:rPr>
              <a:t>Courses listed in Topics (4.1a) may be used again in any subsequent standard to include 4.1b, 4.1c and 4.2</a:t>
            </a:r>
          </a:p>
          <a:p>
            <a:pPr>
              <a:spcBef>
                <a:spcPct val="0"/>
              </a:spcBef>
              <a:buFontTx/>
              <a:buNone/>
            </a:pPr>
            <a:endParaRPr lang="en-US" altLang="en-US" sz="2800" dirty="0">
              <a:solidFill>
                <a:srgbClr val="FFC000"/>
              </a:solidFill>
              <a:latin typeface="Corbel" panose="020B0503020204020204" pitchFamily="34" charset="0"/>
            </a:endParaRPr>
          </a:p>
          <a:p>
            <a:pPr>
              <a:spcBef>
                <a:spcPct val="0"/>
              </a:spcBef>
              <a:buFontTx/>
              <a:buNone/>
            </a:pPr>
            <a:r>
              <a:rPr lang="en-US" altLang="en-US" sz="2800" dirty="0">
                <a:solidFill>
                  <a:srgbClr val="FFC000"/>
                </a:solidFill>
                <a:latin typeface="Corbel" panose="020B0503020204020204" pitchFamily="34" charset="0"/>
              </a:rPr>
              <a:t>Courses listed in survey and forensic science courses(4.1b), and the Capstone course (4.1c), may not be used again to fulfill any requirements in 4.2</a:t>
            </a:r>
          </a:p>
        </p:txBody>
      </p:sp>
    </p:spTree>
    <p:extLst>
      <p:ext uri="{BB962C8B-B14F-4D97-AF65-F5344CB8AC3E}">
        <p14:creationId xmlns:p14="http://schemas.microsoft.com/office/powerpoint/2010/main" val="31916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284</TotalTime>
  <Words>1489</Words>
  <Application>Microsoft Macintosh PowerPoint</Application>
  <PresentationFormat>Custom</PresentationFormat>
  <Paragraphs>191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Digital Blue Tunnel 16x9</vt:lpstr>
      <vt:lpstr>Module 4</vt:lpstr>
      <vt:lpstr>4.0 Undergraduate Program Standards</vt:lpstr>
      <vt:lpstr>4.0 Undergraduate Program Standards</vt:lpstr>
      <vt:lpstr>4.0 Undergraduate Program Standards</vt:lpstr>
      <vt:lpstr> 4.1a Program’s initial comments on Self Study</vt:lpstr>
      <vt:lpstr>4.1b Forensic Science Courses</vt:lpstr>
      <vt:lpstr>4.1b Forensic Science Capstone Experience</vt:lpstr>
      <vt:lpstr>4.1b Program’s initial comments on Self-study    “The relationships with operational labs has been a challenge in our state. We have discussed internship opportunities and according to their selection criteria, only students from FEPAC-accredited forensic science programs are accepted into the program. Upon accreditation, our students can finally be considered for these internship opportunities.”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Kathy Howard</dc:creator>
  <cp:lastModifiedBy>Nancy Jackson</cp:lastModifiedBy>
  <cp:revision>29</cp:revision>
  <dcterms:created xsi:type="dcterms:W3CDTF">2020-08-18T15:35:43Z</dcterms:created>
  <dcterms:modified xsi:type="dcterms:W3CDTF">2020-11-05T20:35:42Z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