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5" r:id="rId2"/>
    <p:sldId id="310" r:id="rId3"/>
    <p:sldId id="320" r:id="rId4"/>
    <p:sldId id="328" r:id="rId5"/>
    <p:sldId id="321" r:id="rId6"/>
    <p:sldId id="322" r:id="rId7"/>
    <p:sldId id="323" r:id="rId8"/>
    <p:sldId id="324" r:id="rId9"/>
    <p:sldId id="325" r:id="rId10"/>
    <p:sldId id="326" r:id="rId11"/>
    <p:sldId id="327"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29" autoAdjust="0"/>
  </p:normalViewPr>
  <p:slideViewPr>
    <p:cSldViewPr showGuides="1">
      <p:cViewPr varScale="1">
        <p:scale>
          <a:sx n="48" d="100"/>
          <a:sy n="48" d="100"/>
        </p:scale>
        <p:origin x="60" y="114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10/26/2020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10/26/2020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10/26/2020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10/26/2020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10/26/2020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10/26/2020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10/26/2020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10/26/2020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10/26/2020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10/26/2020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10/26/2020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065214" y="533400"/>
            <a:ext cx="8229600" cy="1219200"/>
          </a:xfrm>
        </p:spPr>
        <p:txBody>
          <a:bodyPr/>
          <a:lstStyle/>
          <a:p>
            <a:r>
              <a:rPr lang="en-US" dirty="0"/>
              <a:t>Module 5</a:t>
            </a:r>
          </a:p>
        </p:txBody>
      </p:sp>
      <p:sp>
        <p:nvSpPr>
          <p:cNvPr id="4" name="Subtitle 3"/>
          <p:cNvSpPr>
            <a:spLocks noGrp="1"/>
          </p:cNvSpPr>
          <p:nvPr>
            <p:ph type="subTitle" idx="1"/>
          </p:nvPr>
        </p:nvSpPr>
        <p:spPr>
          <a:xfrm>
            <a:off x="1065213" y="2057400"/>
            <a:ext cx="8229600" cy="685800"/>
          </a:xfrm>
        </p:spPr>
        <p:txBody>
          <a:bodyPr>
            <a:normAutofit fontScale="85000" lnSpcReduction="20000"/>
          </a:bodyPr>
          <a:lstStyle/>
          <a:p>
            <a:r>
              <a:rPr lang="it-IT" dirty="0"/>
              <a:t>Preparation of the self Study</a:t>
            </a:r>
          </a:p>
          <a:p>
            <a:endParaRPr lang="it-IT" dirty="0"/>
          </a:p>
          <a:p>
            <a:r>
              <a:rPr lang="it-IT" dirty="0"/>
              <a:t>Standard 5.0 Graduate Program standards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812" y="5334000"/>
            <a:ext cx="1280850" cy="126045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504" y="4555021"/>
            <a:ext cx="3679321" cy="227647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5.2.2d Research or Capstone</a:t>
            </a:r>
          </a:p>
        </p:txBody>
      </p:sp>
      <p:sp>
        <p:nvSpPr>
          <p:cNvPr id="14" name="Content Placeholder 13"/>
          <p:cNvSpPr>
            <a:spLocks noGrp="1"/>
          </p:cNvSpPr>
          <p:nvPr>
            <p:ph idx="1"/>
          </p:nvPr>
        </p:nvSpPr>
        <p:spPr>
          <a:xfrm>
            <a:off x="1344365" y="914401"/>
            <a:ext cx="10236446" cy="5410200"/>
          </a:xfrm>
        </p:spPr>
        <p:txBody>
          <a:bodyPr>
            <a:normAutofit fontScale="92500" lnSpcReduction="20000"/>
          </a:bodyPr>
          <a:lstStyle/>
          <a:p>
            <a:pPr marL="0" indent="0">
              <a:spcBef>
                <a:spcPct val="20000"/>
              </a:spcBef>
              <a:buNone/>
              <a:defRPr/>
            </a:pPr>
            <a:r>
              <a:rPr lang="en-US" sz="2800" kern="0" dirty="0">
                <a:solidFill>
                  <a:srgbClr val="00B0F0"/>
                </a:solidFill>
                <a:latin typeface="Times New Roman"/>
              </a:rPr>
              <a:t>On-site evaluator’s findings:</a:t>
            </a:r>
          </a:p>
          <a:p>
            <a:pPr marL="0" indent="0">
              <a:buNone/>
              <a:defRPr/>
            </a:pPr>
            <a:r>
              <a:rPr lang="en-US" sz="2800" dirty="0">
                <a:solidFill>
                  <a:srgbClr val="FFC000"/>
                </a:solidFill>
              </a:rPr>
              <a:t>A review of records for students completing the degree during the past two years revealed not all committee members were present during the oral presentation.</a:t>
            </a:r>
          </a:p>
          <a:p>
            <a:pPr marL="0" indent="0">
              <a:buNone/>
              <a:defRPr/>
            </a:pPr>
            <a:r>
              <a:rPr lang="en-US" sz="2800" dirty="0">
                <a:solidFill>
                  <a:srgbClr val="FFC000"/>
                </a:solidFill>
              </a:rPr>
              <a:t>23 of 37 students had external committee members watch a recording of the presentation and there was a lack of documentation showing an evaluation of the presentation was performed.</a:t>
            </a:r>
          </a:p>
          <a:p>
            <a:pPr marL="0" indent="0">
              <a:buNone/>
              <a:defRPr/>
            </a:pPr>
            <a:endParaRPr lang="en-US" sz="2800" dirty="0">
              <a:solidFill>
                <a:srgbClr val="FFC000"/>
              </a:solidFill>
            </a:endParaRPr>
          </a:p>
          <a:p>
            <a:pPr marL="0" indent="0">
              <a:buNone/>
              <a:defRPr/>
            </a:pPr>
            <a:r>
              <a:rPr lang="en-US" altLang="en-US" sz="2800" kern="0" dirty="0">
                <a:solidFill>
                  <a:srgbClr val="ECDDAA"/>
                </a:solidFill>
                <a:latin typeface="Times New Roman"/>
              </a:rPr>
              <a:t>   </a:t>
            </a:r>
            <a:r>
              <a:rPr lang="en-US" sz="3200" kern="0" dirty="0">
                <a:solidFill>
                  <a:srgbClr val="00B0F0"/>
                </a:solidFill>
                <a:latin typeface="Times New Roman"/>
              </a:rPr>
              <a:t>Administrative Assessment Team comments:</a:t>
            </a:r>
          </a:p>
          <a:p>
            <a:pPr marL="0" indent="0">
              <a:spcBef>
                <a:spcPct val="20000"/>
              </a:spcBef>
              <a:buNone/>
              <a:defRPr/>
            </a:pPr>
            <a:endParaRPr lang="en-US" altLang="en-US" sz="3100" kern="0" dirty="0">
              <a:solidFill>
                <a:srgbClr val="FFC000"/>
              </a:solidFill>
              <a:latin typeface="Times New Roman"/>
            </a:endParaRPr>
          </a:p>
          <a:p>
            <a:pPr marL="0" indent="0">
              <a:buNone/>
              <a:defRPr/>
            </a:pPr>
            <a:r>
              <a:rPr lang="en-US" sz="2800" dirty="0">
                <a:solidFill>
                  <a:srgbClr val="FFC000"/>
                </a:solidFill>
                <a:latin typeface="Calibri" panose="020F0502020204030204" pitchFamily="34" charset="0"/>
              </a:rPr>
              <a:t> </a:t>
            </a:r>
            <a:r>
              <a:rPr lang="en-US" sz="2800" dirty="0">
                <a:solidFill>
                  <a:srgbClr val="FFC000"/>
                </a:solidFill>
              </a:rPr>
              <a:t>“The intent of the make-up of the committee and the presence at the public forum is to provide </a:t>
            </a:r>
            <a:r>
              <a:rPr lang="en-US" sz="2800" u="sng" dirty="0">
                <a:solidFill>
                  <a:srgbClr val="FFC000"/>
                </a:solidFill>
              </a:rPr>
              <a:t>real-time evaluation and feedback</a:t>
            </a:r>
            <a:r>
              <a:rPr lang="en-US" sz="2800" dirty="0">
                <a:solidFill>
                  <a:srgbClr val="FFC000"/>
                </a:solidFill>
              </a:rPr>
              <a:t> of the student's research.”</a:t>
            </a:r>
          </a:p>
          <a:p>
            <a:pPr marL="0" indent="0">
              <a:buNone/>
              <a:defRPr/>
            </a:pPr>
            <a:endParaRPr lang="en-US" sz="3100" dirty="0">
              <a:solidFill>
                <a:srgbClr val="FFC000"/>
              </a:solidFill>
            </a:endParaRPr>
          </a:p>
          <a:p>
            <a:pPr marL="0" indent="0">
              <a:spcBef>
                <a:spcPct val="20000"/>
              </a:spcBef>
              <a:buNone/>
              <a:defRPr/>
            </a:pPr>
            <a:endParaRPr lang="en-US" altLang="en-US" sz="2800" kern="0" dirty="0">
              <a:solidFill>
                <a:srgbClr val="ECDDAA"/>
              </a:solidFill>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390" y="5376862"/>
            <a:ext cx="2078278" cy="1285875"/>
          </a:xfrm>
          <a:prstGeom prst="rect">
            <a:avLst/>
          </a:prstGeom>
        </p:spPr>
      </p:pic>
    </p:spTree>
    <p:extLst>
      <p:ext uri="{BB962C8B-B14F-4D97-AF65-F5344CB8AC3E}">
        <p14:creationId xmlns:p14="http://schemas.microsoft.com/office/powerpoint/2010/main" val="2619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412" y="3048000"/>
            <a:ext cx="7239002" cy="990600"/>
          </a:xfrm>
        </p:spPr>
        <p:txBody>
          <a:bodyPr>
            <a:normAutofit/>
          </a:bodyPr>
          <a:lstStyle/>
          <a:p>
            <a:r>
              <a:rPr lang="en-US" sz="6000" dirty="0">
                <a:solidFill>
                  <a:srgbClr val="FFC000"/>
                </a:solidFill>
              </a:rPr>
              <a:t>QUESTIONS?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12" y="5562600"/>
            <a:ext cx="1041153" cy="102457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2" y="152400"/>
            <a:ext cx="2078278" cy="1285875"/>
          </a:xfrm>
          <a:prstGeom prst="rect">
            <a:avLst/>
          </a:prstGeom>
        </p:spPr>
      </p:pic>
    </p:spTree>
    <p:extLst>
      <p:ext uri="{BB962C8B-B14F-4D97-AF65-F5344CB8AC3E}">
        <p14:creationId xmlns:p14="http://schemas.microsoft.com/office/powerpoint/2010/main" val="19471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381000"/>
            <a:ext cx="9144001" cy="990600"/>
          </a:xfrm>
        </p:spPr>
        <p:txBody>
          <a:bodyPr/>
          <a:lstStyle/>
          <a:p>
            <a:r>
              <a:rPr lang="en-US" dirty="0"/>
              <a:t>5.0 Graduate Program Standards</a:t>
            </a:r>
          </a:p>
        </p:txBody>
      </p:sp>
      <p:sp>
        <p:nvSpPr>
          <p:cNvPr id="14" name="Content Placeholder 13"/>
          <p:cNvSpPr>
            <a:spLocks noGrp="1"/>
          </p:cNvSpPr>
          <p:nvPr>
            <p:ph idx="1"/>
          </p:nvPr>
        </p:nvSpPr>
        <p:spPr>
          <a:xfrm>
            <a:off x="1522413" y="1904999"/>
            <a:ext cx="9753599" cy="4114801"/>
          </a:xfrm>
        </p:spPr>
        <p:txBody>
          <a:bodyPr>
            <a:normAutofit/>
          </a:bodyPr>
          <a:lstStyle/>
          <a:p>
            <a:r>
              <a:rPr lang="en-US" dirty="0">
                <a:solidFill>
                  <a:srgbClr val="FFC000"/>
                </a:solidFill>
              </a:rPr>
              <a:t>5.1 Graduate Admission Requirements</a:t>
            </a:r>
          </a:p>
          <a:p>
            <a:r>
              <a:rPr lang="en-US" dirty="0">
                <a:solidFill>
                  <a:srgbClr val="FFC000"/>
                </a:solidFill>
              </a:rPr>
              <a:t>Biology and/or Chemistry emphasis</a:t>
            </a:r>
          </a:p>
          <a:p>
            <a:pPr lvl="1"/>
            <a:r>
              <a:rPr lang="en-US" dirty="0">
                <a:solidFill>
                  <a:srgbClr val="FFC000"/>
                </a:solidFill>
              </a:rPr>
              <a:t>Bachelor’s degree* in forensic science or natural science (or equivalent)</a:t>
            </a:r>
          </a:p>
          <a:p>
            <a:r>
              <a:rPr lang="en-US" dirty="0">
                <a:solidFill>
                  <a:srgbClr val="FFC000"/>
                </a:solidFill>
              </a:rPr>
              <a:t>Digital evidence emphasis</a:t>
            </a:r>
          </a:p>
          <a:p>
            <a:pPr lvl="1"/>
            <a:r>
              <a:rPr lang="en-US" dirty="0">
                <a:solidFill>
                  <a:srgbClr val="FFC000"/>
                </a:solidFill>
              </a:rPr>
              <a:t>Bachelor’s Degree*</a:t>
            </a:r>
          </a:p>
          <a:p>
            <a:pPr lvl="1"/>
            <a:endParaRPr lang="en-US" dirty="0"/>
          </a:p>
          <a:p>
            <a:pPr lvl="1"/>
            <a:endParaRPr lang="en-US" dirty="0"/>
          </a:p>
          <a:p>
            <a:pPr marL="231775" lvl="1" indent="0">
              <a:buNone/>
            </a:pPr>
            <a:r>
              <a:rPr lang="en-US" dirty="0"/>
              <a:t>A process shall be in place to evaluate undergraduate work to determine if the applicant has sufficient scientific or technical background to successfully complete the program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
        <p:nvSpPr>
          <p:cNvPr id="2" name="TextBox 1">
            <a:extLst>
              <a:ext uri="{FF2B5EF4-FFF2-40B4-BE49-F238E27FC236}">
                <a16:creationId xmlns:a16="http://schemas.microsoft.com/office/drawing/2014/main" id="{BC08EBAC-78C7-4864-AD20-0DC4A74F2B0F}"/>
              </a:ext>
            </a:extLst>
          </p:cNvPr>
          <p:cNvSpPr txBox="1"/>
          <p:nvPr/>
        </p:nvSpPr>
        <p:spPr>
          <a:xfrm>
            <a:off x="6734493" y="4145281"/>
            <a:ext cx="4160519" cy="646331"/>
          </a:xfrm>
          <a:prstGeom prst="rect">
            <a:avLst/>
          </a:prstGeom>
          <a:noFill/>
        </p:spPr>
        <p:txBody>
          <a:bodyPr wrap="square" rtlCol="0">
            <a:spAutoFit/>
          </a:bodyPr>
          <a:lstStyle/>
          <a:p>
            <a:r>
              <a:rPr lang="en-US" dirty="0">
                <a:solidFill>
                  <a:srgbClr val="FFC000"/>
                </a:solidFill>
              </a:rPr>
              <a:t>* Linked or contiguous programs (4+1, 3+2, etc.) are acceptable with limitations  </a:t>
            </a: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5.0 Graduate Program Standards</a:t>
            </a:r>
          </a:p>
        </p:txBody>
      </p:sp>
      <p:sp>
        <p:nvSpPr>
          <p:cNvPr id="14" name="Content Placeholder 13"/>
          <p:cNvSpPr>
            <a:spLocks noGrp="1"/>
          </p:cNvSpPr>
          <p:nvPr>
            <p:ph idx="1"/>
          </p:nvPr>
        </p:nvSpPr>
        <p:spPr>
          <a:xfrm>
            <a:off x="1522413" y="1295401"/>
            <a:ext cx="9753599" cy="5181600"/>
          </a:xfrm>
        </p:spPr>
        <p:txBody>
          <a:bodyPr>
            <a:normAutofit/>
          </a:bodyPr>
          <a:lstStyle/>
          <a:p>
            <a:pPr>
              <a:spcBef>
                <a:spcPct val="20000"/>
              </a:spcBef>
              <a:defRPr/>
            </a:pPr>
            <a:r>
              <a:rPr lang="en-US" altLang="en-US" sz="3200" kern="0" dirty="0">
                <a:solidFill>
                  <a:srgbClr val="FFC000"/>
                </a:solidFill>
                <a:latin typeface="Times New Roman"/>
              </a:rPr>
              <a:t>5.2 Curriculum</a:t>
            </a:r>
          </a:p>
          <a:p>
            <a:pPr lvl="1">
              <a:spcBef>
                <a:spcPct val="20000"/>
              </a:spcBef>
              <a:defRPr/>
            </a:pPr>
            <a:r>
              <a:rPr lang="en-US" altLang="en-US" sz="3200" kern="0" dirty="0">
                <a:solidFill>
                  <a:srgbClr val="FFC000"/>
                </a:solidFill>
                <a:latin typeface="Times New Roman"/>
              </a:rPr>
              <a:t>5.2.2 Emphasis in </a:t>
            </a:r>
            <a:r>
              <a:rPr lang="en-US" altLang="en-US" sz="3200" u="sng" kern="0" dirty="0">
                <a:solidFill>
                  <a:srgbClr val="FFC000"/>
                </a:solidFill>
                <a:latin typeface="Times New Roman"/>
              </a:rPr>
              <a:t>biology and/or chemistry</a:t>
            </a:r>
          </a:p>
          <a:p>
            <a:pPr lvl="2">
              <a:spcBef>
                <a:spcPct val="20000"/>
              </a:spcBef>
              <a:defRPr/>
            </a:pPr>
            <a:r>
              <a:rPr lang="en-US" altLang="en-US" sz="3200" kern="0" dirty="0">
                <a:solidFill>
                  <a:srgbClr val="FFC000"/>
                </a:solidFill>
                <a:latin typeface="Times New Roman"/>
              </a:rPr>
              <a:t>5.2.2a Core Forensic Science Topics</a:t>
            </a:r>
          </a:p>
          <a:p>
            <a:pPr lvl="2">
              <a:spcBef>
                <a:spcPct val="20000"/>
              </a:spcBef>
              <a:defRPr/>
            </a:pPr>
            <a:r>
              <a:rPr lang="en-US" altLang="en-US" sz="3200" kern="0" dirty="0">
                <a:solidFill>
                  <a:srgbClr val="FFC000"/>
                </a:solidFill>
                <a:latin typeface="Times New Roman"/>
              </a:rPr>
              <a:t>5.2.2b Courses in Specialized Areas</a:t>
            </a:r>
          </a:p>
          <a:p>
            <a:pPr lvl="2">
              <a:spcBef>
                <a:spcPct val="20000"/>
              </a:spcBef>
              <a:defRPr/>
            </a:pPr>
            <a:r>
              <a:rPr lang="en-US" altLang="en-US" sz="3200" kern="0" dirty="0">
                <a:solidFill>
                  <a:srgbClr val="FFC000"/>
                </a:solidFill>
                <a:latin typeface="Times New Roman"/>
              </a:rPr>
              <a:t>5.2.2c Graduate Seminar</a:t>
            </a:r>
          </a:p>
          <a:p>
            <a:pPr lvl="2">
              <a:spcBef>
                <a:spcPct val="20000"/>
              </a:spcBef>
              <a:defRPr/>
            </a:pPr>
            <a:r>
              <a:rPr lang="en-US" altLang="en-US" sz="3200" kern="0" dirty="0">
                <a:solidFill>
                  <a:srgbClr val="FFC000"/>
                </a:solidFill>
                <a:latin typeface="Times New Roman"/>
              </a:rPr>
              <a:t>5.2.2d Forensic Science Research or Capstone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Tree>
    <p:extLst>
      <p:ext uri="{BB962C8B-B14F-4D97-AF65-F5344CB8AC3E}">
        <p14:creationId xmlns:p14="http://schemas.microsoft.com/office/powerpoint/2010/main" val="181666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5.0 Graduate Program Standards</a:t>
            </a:r>
          </a:p>
        </p:txBody>
      </p:sp>
      <p:sp>
        <p:nvSpPr>
          <p:cNvPr id="14" name="Content Placeholder 13"/>
          <p:cNvSpPr>
            <a:spLocks noGrp="1"/>
          </p:cNvSpPr>
          <p:nvPr>
            <p:ph idx="1"/>
          </p:nvPr>
        </p:nvSpPr>
        <p:spPr>
          <a:xfrm>
            <a:off x="1522413" y="1295401"/>
            <a:ext cx="9753599" cy="5181600"/>
          </a:xfrm>
        </p:spPr>
        <p:txBody>
          <a:bodyPr>
            <a:normAutofit/>
          </a:bodyPr>
          <a:lstStyle/>
          <a:p>
            <a:pPr lvl="1">
              <a:spcBef>
                <a:spcPct val="20000"/>
              </a:spcBef>
              <a:defRPr/>
            </a:pPr>
            <a:r>
              <a:rPr lang="en-US" altLang="en-US" sz="3200" kern="0" dirty="0">
                <a:solidFill>
                  <a:srgbClr val="FFC000"/>
                </a:solidFill>
                <a:latin typeface="Times New Roman"/>
              </a:rPr>
              <a:t>5.2.3 Emphasis in </a:t>
            </a:r>
            <a:r>
              <a:rPr lang="en-US" altLang="en-US" sz="3200" u="sng" kern="0" dirty="0">
                <a:solidFill>
                  <a:srgbClr val="FFC000"/>
                </a:solidFill>
                <a:latin typeface="Times New Roman"/>
              </a:rPr>
              <a:t>digital evidence</a:t>
            </a:r>
          </a:p>
          <a:p>
            <a:pPr lvl="2">
              <a:spcBef>
                <a:spcPct val="20000"/>
              </a:spcBef>
              <a:defRPr/>
            </a:pPr>
            <a:r>
              <a:rPr lang="en-US" altLang="en-US" sz="3200" kern="0" dirty="0">
                <a:solidFill>
                  <a:srgbClr val="FFC000"/>
                </a:solidFill>
                <a:latin typeface="Times New Roman"/>
              </a:rPr>
              <a:t>5.2.3a Core Forensic Science Topics</a:t>
            </a:r>
          </a:p>
          <a:p>
            <a:pPr lvl="2">
              <a:spcBef>
                <a:spcPct val="20000"/>
              </a:spcBef>
              <a:defRPr/>
            </a:pPr>
            <a:r>
              <a:rPr lang="en-US" altLang="en-US" sz="3200" kern="0" dirty="0">
                <a:solidFill>
                  <a:srgbClr val="FFC000"/>
                </a:solidFill>
                <a:latin typeface="Times New Roman"/>
              </a:rPr>
              <a:t>5.2.3b Courses in Specialized Areas</a:t>
            </a:r>
          </a:p>
          <a:p>
            <a:pPr lvl="2">
              <a:spcBef>
                <a:spcPct val="20000"/>
              </a:spcBef>
              <a:defRPr/>
            </a:pPr>
            <a:r>
              <a:rPr lang="en-US" altLang="en-US" sz="3200" kern="0" dirty="0">
                <a:solidFill>
                  <a:srgbClr val="FFC000"/>
                </a:solidFill>
                <a:latin typeface="Times New Roman"/>
              </a:rPr>
              <a:t>5.2.3c Graduate Seminar</a:t>
            </a:r>
          </a:p>
          <a:p>
            <a:pPr lvl="2">
              <a:spcBef>
                <a:spcPct val="20000"/>
              </a:spcBef>
              <a:defRPr/>
            </a:pPr>
            <a:r>
              <a:rPr lang="en-US" altLang="en-US" sz="3200" kern="0" dirty="0">
                <a:solidFill>
                  <a:srgbClr val="FFC000"/>
                </a:solidFill>
                <a:latin typeface="Times New Roman"/>
              </a:rPr>
              <a:t>5.2.3d Digital Evidence Research or Capstone</a:t>
            </a:r>
          </a:p>
          <a:p>
            <a:pPr>
              <a:spcBef>
                <a:spcPct val="20000"/>
              </a:spcBef>
              <a:defRPr/>
            </a:pPr>
            <a:r>
              <a:rPr lang="en-US" altLang="en-US" sz="3200" kern="0" dirty="0">
                <a:solidFill>
                  <a:srgbClr val="FFC000"/>
                </a:solidFill>
                <a:latin typeface="Times New Roman"/>
              </a:rPr>
              <a:t>5.3 Program Director</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Tree>
    <p:extLst>
      <p:ext uri="{BB962C8B-B14F-4D97-AF65-F5344CB8AC3E}">
        <p14:creationId xmlns:p14="http://schemas.microsoft.com/office/powerpoint/2010/main" val="125792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0"/>
            <a:ext cx="9144001" cy="1253174"/>
          </a:xfrm>
        </p:spPr>
        <p:txBody>
          <a:bodyPr/>
          <a:lstStyle/>
          <a:p>
            <a:r>
              <a:rPr lang="en-US" dirty="0"/>
              <a:t>5.0 Graduate Program Standards</a:t>
            </a:r>
            <a:br>
              <a:rPr lang="en-US" dirty="0"/>
            </a:br>
            <a:r>
              <a:rPr lang="en-US" dirty="0"/>
              <a:t>	Core Forensic Science Topics</a:t>
            </a:r>
          </a:p>
        </p:txBody>
      </p:sp>
      <p:sp>
        <p:nvSpPr>
          <p:cNvPr id="3" name="Text Placeholder 2"/>
          <p:cNvSpPr>
            <a:spLocks noGrp="1"/>
          </p:cNvSpPr>
          <p:nvPr>
            <p:ph type="body" idx="1"/>
          </p:nvPr>
        </p:nvSpPr>
        <p:spPr>
          <a:xfrm>
            <a:off x="836612" y="1413826"/>
            <a:ext cx="4416553" cy="948374"/>
          </a:xfrm>
        </p:spPr>
        <p:txBody>
          <a:bodyPr/>
          <a:lstStyle/>
          <a:p>
            <a:r>
              <a:rPr lang="en-US" dirty="0"/>
              <a:t>Biology/Chemistry emphasis</a:t>
            </a:r>
          </a:p>
          <a:p>
            <a:r>
              <a:rPr lang="en-US" dirty="0"/>
              <a:t>5.2.2a Topics</a:t>
            </a:r>
          </a:p>
        </p:txBody>
      </p:sp>
      <p:sp>
        <p:nvSpPr>
          <p:cNvPr id="4" name="Content Placeholder 3"/>
          <p:cNvSpPr>
            <a:spLocks noGrp="1"/>
          </p:cNvSpPr>
          <p:nvPr>
            <p:ph sz="half" idx="2"/>
          </p:nvPr>
        </p:nvSpPr>
        <p:spPr>
          <a:xfrm>
            <a:off x="836612" y="2362200"/>
            <a:ext cx="4416553" cy="4257675"/>
          </a:xfrm>
        </p:spPr>
        <p:txBody>
          <a:bodyPr>
            <a:normAutofit fontScale="77500" lnSpcReduction="20000"/>
          </a:bodyPr>
          <a:lstStyle/>
          <a:p>
            <a:r>
              <a:rPr lang="en-US" dirty="0"/>
              <a:t>Crime scene investigation</a:t>
            </a:r>
          </a:p>
          <a:p>
            <a:r>
              <a:rPr lang="en-US" dirty="0"/>
              <a:t>Law/science interface</a:t>
            </a:r>
          </a:p>
          <a:p>
            <a:r>
              <a:rPr lang="en-US" dirty="0"/>
              <a:t>Ethics and professional responsibility</a:t>
            </a:r>
          </a:p>
          <a:p>
            <a:r>
              <a:rPr lang="en-US" dirty="0"/>
              <a:t>Quality assurance</a:t>
            </a:r>
          </a:p>
          <a:p>
            <a:r>
              <a:rPr lang="en-US" dirty="0"/>
              <a:t>Analytical chemistry</a:t>
            </a:r>
          </a:p>
          <a:p>
            <a:r>
              <a:rPr lang="en-US" dirty="0"/>
              <a:t>Drug chemistry/Toxicology</a:t>
            </a:r>
          </a:p>
          <a:p>
            <a:r>
              <a:rPr lang="en-US" dirty="0"/>
              <a:t>Microscopy and materials</a:t>
            </a:r>
          </a:p>
          <a:p>
            <a:r>
              <a:rPr lang="en-US" dirty="0"/>
              <a:t>Forensic biology</a:t>
            </a:r>
          </a:p>
          <a:p>
            <a:r>
              <a:rPr lang="en-US" dirty="0"/>
              <a:t>Pattern evidence</a:t>
            </a:r>
          </a:p>
        </p:txBody>
      </p:sp>
      <p:sp>
        <p:nvSpPr>
          <p:cNvPr id="5" name="Text Placeholder 4"/>
          <p:cNvSpPr>
            <a:spLocks noGrp="1"/>
          </p:cNvSpPr>
          <p:nvPr>
            <p:ph type="body" sz="quarter" idx="3"/>
          </p:nvPr>
        </p:nvSpPr>
        <p:spPr>
          <a:xfrm>
            <a:off x="5637212" y="1413826"/>
            <a:ext cx="5029201" cy="805499"/>
          </a:xfrm>
        </p:spPr>
        <p:txBody>
          <a:bodyPr/>
          <a:lstStyle/>
          <a:p>
            <a:r>
              <a:rPr lang="en-US" dirty="0"/>
              <a:t>Digital Evidence emphasis</a:t>
            </a:r>
          </a:p>
          <a:p>
            <a:r>
              <a:rPr lang="en-US" dirty="0"/>
              <a:t>5.2.3a Topics</a:t>
            </a:r>
          </a:p>
        </p:txBody>
      </p:sp>
      <p:sp>
        <p:nvSpPr>
          <p:cNvPr id="6" name="Content Placeholder 5"/>
          <p:cNvSpPr>
            <a:spLocks noGrp="1"/>
          </p:cNvSpPr>
          <p:nvPr>
            <p:ph sz="quarter" idx="4"/>
          </p:nvPr>
        </p:nvSpPr>
        <p:spPr>
          <a:xfrm>
            <a:off x="5637212" y="2362200"/>
            <a:ext cx="5029201" cy="4257675"/>
          </a:xfrm>
        </p:spPr>
        <p:txBody>
          <a:bodyPr>
            <a:normAutofit fontScale="77500" lnSpcReduction="20000"/>
          </a:bodyPr>
          <a:lstStyle/>
          <a:p>
            <a:r>
              <a:rPr lang="en-US" dirty="0"/>
              <a:t>Crime scene investigation</a:t>
            </a:r>
          </a:p>
          <a:p>
            <a:r>
              <a:rPr lang="en-US" dirty="0"/>
              <a:t>Law/science interface</a:t>
            </a:r>
          </a:p>
          <a:p>
            <a:r>
              <a:rPr lang="en-US" dirty="0"/>
              <a:t>Ethics and professional responsibility</a:t>
            </a:r>
          </a:p>
          <a:p>
            <a:r>
              <a:rPr lang="en-US" dirty="0"/>
              <a:t>Quality assurance</a:t>
            </a:r>
          </a:p>
          <a:p>
            <a:endParaRPr lang="en-US" dirty="0"/>
          </a:p>
          <a:p>
            <a:r>
              <a:rPr lang="en-US" dirty="0"/>
              <a:t>Pattern evidence</a:t>
            </a:r>
          </a:p>
          <a:p>
            <a:r>
              <a:rPr lang="en-US" dirty="0"/>
              <a:t>Hardware forensics</a:t>
            </a:r>
          </a:p>
          <a:p>
            <a:r>
              <a:rPr lang="en-US" dirty="0"/>
              <a:t>Software forensics</a:t>
            </a:r>
          </a:p>
          <a:p>
            <a:r>
              <a:rPr lang="en-US" dirty="0"/>
              <a:t>Network forensics</a:t>
            </a:r>
          </a:p>
          <a:p>
            <a:r>
              <a:rPr lang="en-US" dirty="0"/>
              <a:t>Mobile device forensics</a:t>
            </a:r>
          </a:p>
          <a:p>
            <a:pPr marL="0" indent="0">
              <a:buNone/>
            </a:pP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2612" y="228600"/>
            <a:ext cx="1041153" cy="102457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34000"/>
            <a:ext cx="2078278" cy="1285875"/>
          </a:xfrm>
          <a:prstGeom prst="rect">
            <a:avLst/>
          </a:prstGeom>
        </p:spPr>
      </p:pic>
      <p:sp>
        <p:nvSpPr>
          <p:cNvPr id="11" name="Text Placeholder 4">
            <a:extLst>
              <a:ext uri="{FF2B5EF4-FFF2-40B4-BE49-F238E27FC236}">
                <a16:creationId xmlns:a16="http://schemas.microsoft.com/office/drawing/2014/main" id="{9F8855EA-335A-4297-8BF7-F993737D4B6A}"/>
              </a:ext>
            </a:extLst>
          </p:cNvPr>
          <p:cNvSpPr txBox="1">
            <a:spLocks/>
          </p:cNvSpPr>
          <p:nvPr/>
        </p:nvSpPr>
        <p:spPr>
          <a:xfrm>
            <a:off x="5701884" y="3810000"/>
            <a:ext cx="5029201" cy="82867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0"/>
              </a:spcBef>
              <a:buClr>
                <a:schemeClr val="accent1"/>
              </a:buClr>
              <a:buSzPct val="100000"/>
              <a:buFont typeface="Arial" pitchFamily="34" charset="0"/>
              <a:buNone/>
              <a:defRPr sz="2000" b="0" kern="1200" cap="all" spc="200" baseline="0">
                <a:solidFill>
                  <a:schemeClr val="accent1"/>
                </a:solidFill>
                <a:latin typeface="+mn-lt"/>
                <a:ea typeface="+mn-ea"/>
                <a:cs typeface="+mn-cs"/>
              </a:defRPr>
            </a:lvl1pPr>
            <a:lvl2pPr marL="457200" indent="0" algn="l" defTabSz="914400" rtl="0" eaLnBrk="1" latinLnBrk="0" hangingPunct="1">
              <a:lnSpc>
                <a:spcPct val="90000"/>
              </a:lnSpc>
              <a:spcBef>
                <a:spcPts val="1200"/>
              </a:spcBef>
              <a:buClr>
                <a:schemeClr val="accent1"/>
              </a:buClr>
              <a:buSzPct val="100000"/>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600"/>
              </a:spcBef>
              <a:buClr>
                <a:schemeClr val="accent1"/>
              </a:buClr>
              <a:buSzPct val="100000"/>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600"/>
              </a:spcBef>
              <a:buClr>
                <a:schemeClr val="accent1"/>
              </a:buClr>
              <a:buSzPct val="100000"/>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ts val="600"/>
              </a:spcBef>
              <a:buClr>
                <a:schemeClr val="accent1"/>
              </a:buClr>
              <a:buFont typeface="Arial" pitchFamily="34" charset="0"/>
              <a:buNone/>
              <a:defRPr sz="1600" b="1" kern="1200">
                <a:solidFill>
                  <a:schemeClr val="tx1"/>
                </a:solidFill>
                <a:latin typeface="+mn-lt"/>
                <a:ea typeface="+mn-ea"/>
                <a:cs typeface="+mn-cs"/>
              </a:defRPr>
            </a:lvl9pPr>
          </a:lstStyle>
          <a:p>
            <a:r>
              <a:rPr lang="en-US" dirty="0"/>
              <a:t>5.2.3b Topics (with prerequisite</a:t>
            </a:r>
          </a:p>
        </p:txBody>
      </p:sp>
    </p:spTree>
    <p:extLst>
      <p:ext uri="{BB962C8B-B14F-4D97-AF65-F5344CB8AC3E}">
        <p14:creationId xmlns:p14="http://schemas.microsoft.com/office/powerpoint/2010/main" val="27418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12" y="42226"/>
            <a:ext cx="10972800" cy="1024574"/>
          </a:xfrm>
        </p:spPr>
        <p:txBody>
          <a:bodyPr>
            <a:normAutofit/>
          </a:bodyPr>
          <a:lstStyle/>
          <a:p>
            <a:r>
              <a:rPr lang="en-US" dirty="0"/>
              <a:t>Core Forensic Science Topics</a:t>
            </a:r>
          </a:p>
        </p:txBody>
      </p:sp>
      <p:sp>
        <p:nvSpPr>
          <p:cNvPr id="4" name="Text Placeholder 3"/>
          <p:cNvSpPr>
            <a:spLocks noGrp="1"/>
          </p:cNvSpPr>
          <p:nvPr>
            <p:ph type="body" sz="half" idx="2"/>
          </p:nvPr>
        </p:nvSpPr>
        <p:spPr>
          <a:xfrm>
            <a:off x="989012" y="1413824"/>
            <a:ext cx="10591800" cy="1024575"/>
          </a:xfrm>
        </p:spPr>
        <p:txBody>
          <a:bodyPr/>
          <a:lstStyle/>
          <a:p>
            <a:r>
              <a:rPr lang="en-US" dirty="0"/>
              <a:t>	</a:t>
            </a:r>
            <a:r>
              <a:rPr lang="en-US" sz="2800" dirty="0"/>
              <a:t>Unlike the Undergraduate Topics standard, the Graduate Topics standard requires a minimum of </a:t>
            </a:r>
            <a:r>
              <a:rPr lang="en-US" sz="2800" u="sng" dirty="0"/>
              <a:t>nine instructional hours </a:t>
            </a:r>
            <a:r>
              <a:rPr lang="en-US" sz="2800" dirty="0"/>
              <a:t>on each topic.</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4412" y="5334000"/>
            <a:ext cx="2078278" cy="1285875"/>
          </a:xfrm>
          <a:prstGeom prst="rect">
            <a:avLst/>
          </a:prstGeom>
        </p:spPr>
      </p:pic>
      <p:pic>
        <p:nvPicPr>
          <p:cNvPr id="8" name="Picture 3">
            <a:extLst>
              <a:ext uri="{FF2B5EF4-FFF2-40B4-BE49-F238E27FC236}">
                <a16:creationId xmlns:a16="http://schemas.microsoft.com/office/drawing/2014/main" id="{B63F06A3-7806-4050-9D1B-2306B8D8F1AE}"/>
              </a:ext>
            </a:extLst>
          </p:cNvPr>
          <p:cNvPicPr>
            <a:picLocks noGrp="1" noChangeAspect="1" noChangeArrowheads="1"/>
          </p:cNvPicPr>
          <p:nvPr>
            <p:ph type="pic" idx="1"/>
          </p:nvPr>
        </p:nvPicPr>
        <p:blipFill rotWithShape="1">
          <a:blip r:embed="rId4">
            <a:extLst>
              <a:ext uri="{28A0092B-C50C-407E-A947-70E740481C1C}">
                <a14:useLocalDpi xmlns:a14="http://schemas.microsoft.com/office/drawing/2010/main" val="0"/>
              </a:ext>
            </a:extLst>
          </a:blip>
          <a:srcRect l="22935" t="13002" r="22936" b="19235"/>
          <a:stretch/>
        </p:blipFill>
        <p:spPr bwMode="auto">
          <a:xfrm>
            <a:off x="2132012" y="2514600"/>
            <a:ext cx="716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a:extLst>
              <a:ext uri="{FF2B5EF4-FFF2-40B4-BE49-F238E27FC236}">
                <a16:creationId xmlns:a16="http://schemas.microsoft.com/office/drawing/2014/main" id="{A135CA5A-3B2F-44D5-9BA6-5B4EBF65FD22}"/>
              </a:ext>
            </a:extLst>
          </p:cNvPr>
          <p:cNvCxnSpPr>
            <a:cxnSpLocks/>
          </p:cNvCxnSpPr>
          <p:nvPr/>
        </p:nvCxnSpPr>
        <p:spPr>
          <a:xfrm flipH="1">
            <a:off x="6475412" y="2209482"/>
            <a:ext cx="914400" cy="838518"/>
          </a:xfrm>
          <a:prstGeom prst="straightConnector1">
            <a:avLst/>
          </a:prstGeom>
          <a:ln w="349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549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5.2.2c and 5.2.3c Graduate Seminar</a:t>
            </a:r>
          </a:p>
        </p:txBody>
      </p:sp>
      <p:sp>
        <p:nvSpPr>
          <p:cNvPr id="14" name="Content Placeholder 13"/>
          <p:cNvSpPr>
            <a:spLocks noGrp="1"/>
          </p:cNvSpPr>
          <p:nvPr>
            <p:ph idx="1"/>
          </p:nvPr>
        </p:nvSpPr>
        <p:spPr>
          <a:xfrm>
            <a:off x="1344365" y="1895475"/>
            <a:ext cx="10236446" cy="4657725"/>
          </a:xfrm>
        </p:spPr>
        <p:txBody>
          <a:bodyPr>
            <a:normAutofit fontScale="92500" lnSpcReduction="10000"/>
          </a:bodyPr>
          <a:lstStyle/>
          <a:p>
            <a:pPr marL="0" indent="0">
              <a:spcBef>
                <a:spcPct val="20000"/>
              </a:spcBef>
              <a:buNone/>
              <a:defRPr/>
            </a:pPr>
            <a:r>
              <a:rPr lang="en-US" altLang="en-US" sz="2800" kern="0" dirty="0">
                <a:solidFill>
                  <a:srgbClr val="ECDDAA"/>
                </a:solidFill>
                <a:latin typeface="Times New Roman"/>
              </a:rPr>
              <a:t>“A formal seminar, which is a requirement of a course, presented by invited experts, faculty, and/or students covering topics such as published work, original research, and other relevant topics must be offered.”</a:t>
            </a:r>
          </a:p>
          <a:p>
            <a:pPr marL="0" indent="0">
              <a:spcBef>
                <a:spcPct val="20000"/>
              </a:spcBef>
              <a:buNone/>
              <a:defRPr/>
            </a:pPr>
            <a:endParaRPr lang="en-US" altLang="en-US" sz="2800" kern="0" dirty="0">
              <a:solidFill>
                <a:srgbClr val="ECDDAA"/>
              </a:solidFill>
              <a:latin typeface="Times New Roman"/>
            </a:endParaRPr>
          </a:p>
          <a:p>
            <a:pPr marL="0" indent="0">
              <a:spcBef>
                <a:spcPct val="20000"/>
              </a:spcBef>
              <a:buNone/>
              <a:defRPr/>
            </a:pPr>
            <a:r>
              <a:rPr lang="en-US" altLang="en-US" sz="2800" kern="0" dirty="0">
                <a:solidFill>
                  <a:srgbClr val="ECDDAA"/>
                </a:solidFill>
                <a:latin typeface="Times New Roman"/>
              </a:rPr>
              <a:t>	Program’s initial comments on the Self-study – good example</a:t>
            </a:r>
          </a:p>
          <a:p>
            <a:pPr marL="0" indent="0">
              <a:spcBef>
                <a:spcPct val="20000"/>
              </a:spcBef>
              <a:buNone/>
              <a:defRPr/>
            </a:pPr>
            <a:endParaRPr lang="en-US" altLang="en-US" sz="2800" kern="0" dirty="0">
              <a:solidFill>
                <a:srgbClr val="ECDDAA"/>
              </a:solidFill>
              <a:latin typeface="Times New Roman"/>
            </a:endParaRPr>
          </a:p>
          <a:p>
            <a:pPr marL="0" indent="0">
              <a:spcBef>
                <a:spcPct val="20000"/>
              </a:spcBef>
              <a:buNone/>
              <a:defRPr/>
            </a:pPr>
            <a:r>
              <a:rPr lang="en-US" sz="2800" dirty="0">
                <a:solidFill>
                  <a:schemeClr val="accent5"/>
                </a:solidFill>
              </a:rPr>
              <a:t>The Forensic Science Seminar (FORS 500) provides a forum for forensic science graduate students to present the results of their research. The graduate seminar also regularly includes forensic science academics and professionals who speak about their work and research, providing students with the opportunity to learn about recent advances, as well as exposing them to topics that may not receive in-depth coverage during classes.</a:t>
            </a:r>
          </a:p>
          <a:p>
            <a:pPr marL="0" indent="0">
              <a:spcBef>
                <a:spcPct val="20000"/>
              </a:spcBef>
              <a:buNone/>
              <a:defRPr/>
            </a:pPr>
            <a:endParaRPr lang="en-US" altLang="en-US" sz="2800" kern="0" dirty="0">
              <a:solidFill>
                <a:srgbClr val="ECDDAA"/>
              </a:solidFill>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Tree>
    <p:extLst>
      <p:ext uri="{BB962C8B-B14F-4D97-AF65-F5344CB8AC3E}">
        <p14:creationId xmlns:p14="http://schemas.microsoft.com/office/powerpoint/2010/main" val="251595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5.2.2c and 5.2.3c Graduate Seminar</a:t>
            </a:r>
          </a:p>
        </p:txBody>
      </p:sp>
      <p:sp>
        <p:nvSpPr>
          <p:cNvPr id="14" name="Content Placeholder 13"/>
          <p:cNvSpPr>
            <a:spLocks noGrp="1"/>
          </p:cNvSpPr>
          <p:nvPr>
            <p:ph idx="1"/>
          </p:nvPr>
        </p:nvSpPr>
        <p:spPr>
          <a:xfrm>
            <a:off x="1344365" y="1590675"/>
            <a:ext cx="10236446" cy="4962526"/>
          </a:xfrm>
        </p:spPr>
        <p:txBody>
          <a:bodyPr>
            <a:normAutofit fontScale="92500"/>
          </a:bodyPr>
          <a:lstStyle/>
          <a:p>
            <a:pPr marL="0" indent="0">
              <a:spcBef>
                <a:spcPct val="20000"/>
              </a:spcBef>
              <a:buNone/>
              <a:defRPr/>
            </a:pPr>
            <a:r>
              <a:rPr lang="en-US" altLang="en-US" sz="2800" kern="0" dirty="0">
                <a:solidFill>
                  <a:srgbClr val="ECDDAA"/>
                </a:solidFill>
                <a:latin typeface="Times New Roman"/>
              </a:rPr>
              <a:t>“A formal seminar, which is a requirement of a course, presented by invited experts, faculty, and/or students covering topics such as published work, original research, and other relevant topics must be offered.”</a:t>
            </a:r>
          </a:p>
          <a:p>
            <a:pPr marL="0" indent="0">
              <a:spcBef>
                <a:spcPct val="20000"/>
              </a:spcBef>
              <a:buNone/>
              <a:defRPr/>
            </a:pPr>
            <a:endParaRPr lang="en-US" altLang="en-US" sz="2800" kern="0" dirty="0">
              <a:solidFill>
                <a:srgbClr val="ECDDAA"/>
              </a:solidFill>
              <a:latin typeface="Times New Roman"/>
            </a:endParaRPr>
          </a:p>
          <a:p>
            <a:pPr marL="0" indent="0">
              <a:spcBef>
                <a:spcPct val="20000"/>
              </a:spcBef>
              <a:buNone/>
              <a:defRPr/>
            </a:pPr>
            <a:r>
              <a:rPr lang="en-US" altLang="en-US" sz="2800" kern="0" dirty="0">
                <a:solidFill>
                  <a:srgbClr val="ECDDAA"/>
                </a:solidFill>
                <a:latin typeface="Times New Roman"/>
              </a:rPr>
              <a:t>	On-site evaluator’s findings – bad example</a:t>
            </a:r>
          </a:p>
          <a:p>
            <a:pPr marL="0" indent="0">
              <a:spcBef>
                <a:spcPct val="20000"/>
              </a:spcBef>
              <a:buNone/>
              <a:defRPr/>
            </a:pPr>
            <a:endParaRPr lang="en-US" altLang="en-US" sz="2800" kern="0" dirty="0">
              <a:solidFill>
                <a:srgbClr val="ECDDAA"/>
              </a:solidFill>
              <a:latin typeface="Times New Roman"/>
            </a:endParaRPr>
          </a:p>
          <a:p>
            <a:pPr marL="0" indent="0">
              <a:buFontTx/>
              <a:buNone/>
              <a:defRPr/>
            </a:pPr>
            <a:r>
              <a:rPr lang="en-US" sz="2800" dirty="0">
                <a:solidFill>
                  <a:schemeClr val="accent5"/>
                </a:solidFill>
              </a:rPr>
              <a:t>A formal graduate seminar is required, but is currently the source of great confusion among both faculty and students and also the source of a great deal of frustration. Although we were provided with a </a:t>
            </a:r>
            <a:r>
              <a:rPr lang="en-US" sz="2800" u="sng" dirty="0">
                <a:solidFill>
                  <a:schemeClr val="accent5"/>
                </a:solidFill>
              </a:rPr>
              <a:t>draft version of the syllabus</a:t>
            </a:r>
            <a:r>
              <a:rPr lang="en-US" sz="2800" dirty="0">
                <a:solidFill>
                  <a:schemeClr val="accent5"/>
                </a:solidFill>
              </a:rPr>
              <a:t>, it has not yet been approved and we were not provided with any clear, written policy that describes the requirements for the graduate seminar</a:t>
            </a:r>
          </a:p>
          <a:p>
            <a:pPr marL="0" indent="0">
              <a:spcBef>
                <a:spcPct val="20000"/>
              </a:spcBef>
              <a:buNone/>
              <a:defRPr/>
            </a:pPr>
            <a:endParaRPr lang="en-US" altLang="en-US" sz="2800" kern="0" dirty="0">
              <a:solidFill>
                <a:srgbClr val="ECDDAA"/>
              </a:solidFill>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5812" y="304800"/>
            <a:ext cx="2078278" cy="1285875"/>
          </a:xfrm>
          <a:prstGeom prst="rect">
            <a:avLst/>
          </a:prstGeom>
        </p:spPr>
      </p:pic>
    </p:spTree>
    <p:extLst>
      <p:ext uri="{BB962C8B-B14F-4D97-AF65-F5344CB8AC3E}">
        <p14:creationId xmlns:p14="http://schemas.microsoft.com/office/powerpoint/2010/main" val="110743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2413" y="0"/>
            <a:ext cx="9144001" cy="762000"/>
          </a:xfrm>
        </p:spPr>
        <p:txBody>
          <a:bodyPr/>
          <a:lstStyle/>
          <a:p>
            <a:r>
              <a:rPr lang="en-US" dirty="0"/>
              <a:t>5.2.2d Research or Capstone</a:t>
            </a:r>
          </a:p>
        </p:txBody>
      </p:sp>
      <p:sp>
        <p:nvSpPr>
          <p:cNvPr id="14" name="Content Placeholder 13"/>
          <p:cNvSpPr>
            <a:spLocks noGrp="1"/>
          </p:cNvSpPr>
          <p:nvPr>
            <p:ph idx="1"/>
          </p:nvPr>
        </p:nvSpPr>
        <p:spPr>
          <a:xfrm>
            <a:off x="1344365" y="914401"/>
            <a:ext cx="10236446" cy="5410200"/>
          </a:xfrm>
        </p:spPr>
        <p:txBody>
          <a:bodyPr>
            <a:normAutofit fontScale="85000" lnSpcReduction="20000"/>
          </a:bodyPr>
          <a:lstStyle/>
          <a:p>
            <a:pPr marL="0" indent="0">
              <a:spcBef>
                <a:spcPct val="20000"/>
              </a:spcBef>
              <a:buNone/>
              <a:defRPr/>
            </a:pPr>
            <a:r>
              <a:rPr lang="en-US" sz="3100" dirty="0"/>
              <a:t>“Each student is required to have a committee of at least three individuals who are responsible for mentoring the project. One member of the student’s research committee must be a full-time faculty member of the program. The other two members can include full or part-time faculty, forensic practitioners, and others with specialized knowledge. At least one member of the committee must be external to the department sponsoring the research. In addition, each student must present the results of the work orally, in a public forum, before the committee.</a:t>
            </a:r>
            <a:endParaRPr lang="en-US" altLang="en-US" sz="3100" kern="0" dirty="0">
              <a:solidFill>
                <a:srgbClr val="ECDDAA"/>
              </a:solidFill>
              <a:latin typeface="Times New Roman"/>
            </a:endParaRPr>
          </a:p>
          <a:p>
            <a:pPr marL="0" indent="0">
              <a:spcBef>
                <a:spcPct val="20000"/>
              </a:spcBef>
              <a:buNone/>
              <a:defRPr/>
            </a:pPr>
            <a:endParaRPr lang="en-US" altLang="en-US" sz="2800" kern="0" dirty="0">
              <a:solidFill>
                <a:srgbClr val="ECDDAA"/>
              </a:solidFill>
              <a:latin typeface="Times New Roman"/>
            </a:endParaRPr>
          </a:p>
          <a:p>
            <a:pPr marL="0" indent="0">
              <a:spcBef>
                <a:spcPct val="20000"/>
              </a:spcBef>
              <a:buNone/>
              <a:defRPr/>
            </a:pPr>
            <a:r>
              <a:rPr lang="en-US" altLang="en-US" sz="2800" kern="0" dirty="0">
                <a:solidFill>
                  <a:srgbClr val="ECDDAA"/>
                </a:solidFill>
                <a:latin typeface="Times New Roman"/>
              </a:rPr>
              <a:t>	                           </a:t>
            </a:r>
            <a:r>
              <a:rPr lang="en-US" altLang="en-US" sz="3100" kern="0" dirty="0">
                <a:solidFill>
                  <a:srgbClr val="FFC000"/>
                </a:solidFill>
                <a:latin typeface="Times New Roman"/>
              </a:rPr>
              <a:t>Program’s initial comments on Self-study</a:t>
            </a:r>
          </a:p>
          <a:p>
            <a:pPr marL="0" indent="0">
              <a:buNone/>
              <a:defRPr/>
            </a:pPr>
            <a:r>
              <a:rPr lang="en-US" sz="2800" dirty="0">
                <a:solidFill>
                  <a:schemeClr val="accent5"/>
                </a:solidFill>
                <a:latin typeface="Calibri" panose="020F0502020204030204" pitchFamily="34" charset="0"/>
              </a:rPr>
              <a:t> . . . .They will have a committee that consists of an advisor, an evaluator, and external reviewer. The advisor is a full-time faculty member while the other two members of the committee can include full or part-time faculty or practitioners with specialized knowledge of the research topic. The student is required to prepare a written report as well as present their research in a public forum. . . .”</a:t>
            </a:r>
          </a:p>
          <a:p>
            <a:pPr marL="0" indent="0">
              <a:buNone/>
              <a:defRPr/>
            </a:pPr>
            <a:r>
              <a:rPr lang="en-US" sz="2800" dirty="0">
                <a:solidFill>
                  <a:schemeClr val="accent5"/>
                </a:solidFill>
                <a:latin typeface="Calibri" panose="020F0502020204030204" pitchFamily="34" charset="0"/>
              </a:rPr>
              <a:t>                              		</a:t>
            </a:r>
            <a:r>
              <a:rPr lang="en-US" sz="3100" dirty="0">
                <a:solidFill>
                  <a:srgbClr val="FFC000"/>
                </a:solidFill>
                <a:latin typeface="Calibri" panose="020F0502020204030204" pitchFamily="34" charset="0"/>
              </a:rPr>
              <a:t>No issues up to this point</a:t>
            </a:r>
            <a:endParaRPr lang="en-US" sz="3100" dirty="0">
              <a:solidFill>
                <a:srgbClr val="FFC000"/>
              </a:solidFill>
            </a:endParaRPr>
          </a:p>
          <a:p>
            <a:pPr marL="0" indent="0">
              <a:spcBef>
                <a:spcPct val="20000"/>
              </a:spcBef>
              <a:buNone/>
              <a:defRPr/>
            </a:pPr>
            <a:endParaRPr lang="en-US" altLang="en-US" sz="2800" kern="0" dirty="0">
              <a:solidFill>
                <a:srgbClr val="ECDDAA"/>
              </a:solidFill>
              <a:latin typeface="Times New Roman"/>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212" y="5638163"/>
            <a:ext cx="1041153" cy="102457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390" y="5376862"/>
            <a:ext cx="2078278" cy="1285875"/>
          </a:xfrm>
          <a:prstGeom prst="rect">
            <a:avLst/>
          </a:prstGeom>
        </p:spPr>
      </p:pic>
    </p:spTree>
    <p:extLst>
      <p:ext uri="{BB962C8B-B14F-4D97-AF65-F5344CB8AC3E}">
        <p14:creationId xmlns:p14="http://schemas.microsoft.com/office/powerpoint/2010/main" val="319160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132</TotalTime>
  <Words>799</Words>
  <Application>Microsoft Office PowerPoint</Application>
  <PresentationFormat>Custom</PresentationFormat>
  <Paragraphs>82</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Corbel</vt:lpstr>
      <vt:lpstr>Times New Roman</vt:lpstr>
      <vt:lpstr>Digital Blue Tunnel 16x9</vt:lpstr>
      <vt:lpstr>Module 5</vt:lpstr>
      <vt:lpstr>5.0 Graduate Program Standards</vt:lpstr>
      <vt:lpstr>5.0 Graduate Program Standards</vt:lpstr>
      <vt:lpstr>5.0 Graduate Program Standards</vt:lpstr>
      <vt:lpstr>5.0 Graduate Program Standards  Core Forensic Science Topics</vt:lpstr>
      <vt:lpstr>Core Forensic Science Topics</vt:lpstr>
      <vt:lpstr>5.2.2c and 5.2.3c Graduate Seminar</vt:lpstr>
      <vt:lpstr>5.2.2c and 5.2.3c Graduate Seminar</vt:lpstr>
      <vt:lpstr>5.2.2d Research or Capstone</vt:lpstr>
      <vt:lpstr>5.2.2d Research or Capstone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Kathy Howard</dc:creator>
  <cp:lastModifiedBy>Larsen, Albert Karl</cp:lastModifiedBy>
  <cp:revision>13</cp:revision>
  <dcterms:created xsi:type="dcterms:W3CDTF">2020-08-18T15:35:43Z</dcterms:created>
  <dcterms:modified xsi:type="dcterms:W3CDTF">2020-10-26T19:12:34Z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