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310" r:id="rId3"/>
    <p:sldId id="320" r:id="rId4"/>
    <p:sldId id="321" r:id="rId5"/>
    <p:sldId id="322" r:id="rId6"/>
    <p:sldId id="323" r:id="rId7"/>
    <p:sldId id="324" r:id="rId8"/>
    <p:sldId id="325" r:id="rId9"/>
    <p:sldId id="327" r:id="rId10"/>
    <p:sldId id="326" r:id="rId11"/>
    <p:sldId id="311" r:id="rId12"/>
    <p:sldId id="313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29" autoAdjust="0"/>
  </p:normalViewPr>
  <p:slideViewPr>
    <p:cSldViewPr showGuides="1">
      <p:cViewPr varScale="1">
        <p:scale>
          <a:sx n="131" d="100"/>
          <a:sy n="131" d="100"/>
        </p:scale>
        <p:origin x="416" y="1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10/22/20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10/22/20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10/22/20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10/22/20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8229600" cy="1219200"/>
          </a:xfrm>
        </p:spPr>
        <p:txBody>
          <a:bodyPr/>
          <a:lstStyle/>
          <a:p>
            <a:r>
              <a:rPr lang="en-US" dirty="0"/>
              <a:t>Module 6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2057400"/>
            <a:ext cx="10896599" cy="685800"/>
          </a:xfrm>
        </p:spPr>
        <p:txBody>
          <a:bodyPr/>
          <a:lstStyle/>
          <a:p>
            <a:r>
              <a:rPr lang="it-IT" dirty="0"/>
              <a:t>Accreditation Decisions, Appeals and post-accreditation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5334000"/>
            <a:ext cx="1280850" cy="1260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3687752"/>
            <a:ext cx="3679321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-77788"/>
            <a:ext cx="9144001" cy="1371600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Substantive Change Form (3.12 PPM)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304800"/>
            <a:ext cx="2078278" cy="128587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9677" r="12802" b="11292"/>
          <a:stretch>
            <a:fillRect/>
          </a:stretch>
        </p:blipFill>
        <p:spPr bwMode="auto">
          <a:xfrm>
            <a:off x="1863724" y="1457800"/>
            <a:ext cx="785177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010001" y="4558186"/>
            <a:ext cx="1295400" cy="1906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05401" y="6233792"/>
            <a:ext cx="2362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/>
                </a:solidFill>
              </a:rPr>
              <a:t>FEPAC Form 5.4</a:t>
            </a:r>
          </a:p>
        </p:txBody>
      </p:sp>
    </p:spTree>
    <p:extLst>
      <p:ext uri="{BB962C8B-B14F-4D97-AF65-F5344CB8AC3E}">
        <p14:creationId xmlns:p14="http://schemas.microsoft.com/office/powerpoint/2010/main" val="42346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12" y="22860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10855" r="42435" b="7709"/>
          <a:stretch>
            <a:fillRect/>
          </a:stretch>
        </p:blipFill>
        <p:spPr bwMode="auto">
          <a:xfrm>
            <a:off x="1427176" y="-160197"/>
            <a:ext cx="4743436" cy="70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 t="12122" r="40625" b="7574"/>
          <a:stretch>
            <a:fillRect/>
          </a:stretch>
        </p:blipFill>
        <p:spPr bwMode="auto">
          <a:xfrm>
            <a:off x="6265848" y="-160195"/>
            <a:ext cx="4804525" cy="707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798894" y="6090148"/>
            <a:ext cx="5433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Program Post On-Site Survey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49" y="304800"/>
            <a:ext cx="9144001" cy="1371600"/>
          </a:xfrm>
        </p:spPr>
        <p:txBody>
          <a:bodyPr/>
          <a:lstStyle/>
          <a:p>
            <a:pPr algn="ctr"/>
            <a:r>
              <a:rPr lang="en-US" dirty="0"/>
              <a:t>Thank you – 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2514600"/>
            <a:ext cx="467997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ADC00"/>
              </a:buCl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Accreditation decisions </a:t>
            </a:r>
          </a:p>
          <a:p>
            <a:pPr>
              <a:buClr>
                <a:srgbClr val="FADC00"/>
              </a:buCl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Accreditation categories</a:t>
            </a:r>
          </a:p>
          <a:p>
            <a:pPr>
              <a:buClr>
                <a:srgbClr val="FADC00"/>
              </a:buCl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Appeal process </a:t>
            </a:r>
          </a:p>
          <a:p>
            <a:pPr>
              <a:buClr>
                <a:srgbClr val="FADC00"/>
              </a:buCl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Annual report </a:t>
            </a:r>
          </a:p>
          <a:p>
            <a:pPr>
              <a:buClr>
                <a:srgbClr val="FADC00"/>
              </a:buCl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Substantive changes		</a:t>
            </a:r>
          </a:p>
          <a:p>
            <a:pPr>
              <a:buClr>
                <a:srgbClr val="FADC00"/>
              </a:buCl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Post-visit survey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304800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" y="104161"/>
            <a:ext cx="6170612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u="sng" dirty="0"/>
              <a:t>Accreditation decision timeline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3962399" cy="4114801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dirty="0"/>
              <a:t>Program submits Self-Study</a:t>
            </a:r>
          </a:p>
          <a:p>
            <a:pPr marL="0" indent="0">
              <a:buFontTx/>
              <a:buNone/>
            </a:pPr>
            <a:r>
              <a:rPr lang="en-US" altLang="en-US" dirty="0"/>
              <a:t>Reviewed by Commissioner team</a:t>
            </a:r>
          </a:p>
          <a:p>
            <a:pPr marL="0" indent="0">
              <a:buFontTx/>
              <a:buNone/>
            </a:pPr>
            <a:r>
              <a:rPr lang="en-US" altLang="en-US" dirty="0"/>
              <a:t>Program responds to review with final Self-Study</a:t>
            </a:r>
          </a:p>
          <a:p>
            <a:pPr marL="0" indent="0">
              <a:buFontTx/>
              <a:buNone/>
            </a:pPr>
            <a:r>
              <a:rPr lang="en-US" altLang="en-US" dirty="0"/>
              <a:t>On-site evaluation</a:t>
            </a:r>
          </a:p>
          <a:p>
            <a:pPr marL="0" indent="0">
              <a:buFontTx/>
              <a:buNone/>
            </a:pPr>
            <a:r>
              <a:rPr lang="en-US" altLang="en-US" dirty="0"/>
              <a:t>Reviewed by Commissioner team</a:t>
            </a:r>
          </a:p>
          <a:p>
            <a:pPr marL="0" indent="0">
              <a:buFontTx/>
              <a:buNone/>
            </a:pPr>
            <a:r>
              <a:rPr lang="en-US" altLang="en-US" dirty="0"/>
              <a:t>Program responds to evaluation and  Commissioner team review </a:t>
            </a:r>
          </a:p>
          <a:p>
            <a:pPr marL="0" indent="0">
              <a:buFontTx/>
              <a:buNone/>
            </a:pPr>
            <a:r>
              <a:rPr lang="en-US" altLang="en-US" dirty="0"/>
              <a:t>Full Commission vote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1984" r="29709" b="3827"/>
          <a:stretch>
            <a:fillRect/>
          </a:stretch>
        </p:blipFill>
        <p:spPr bwMode="auto">
          <a:xfrm>
            <a:off x="6170612" y="0"/>
            <a:ext cx="5364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027612" y="2119312"/>
            <a:ext cx="1579562" cy="540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3645" y="2590800"/>
            <a:ext cx="1583529" cy="259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3645" y="3267393"/>
            <a:ext cx="1583529" cy="222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0812" y="3925412"/>
            <a:ext cx="2646362" cy="107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75212" y="4328160"/>
            <a:ext cx="1731962" cy="15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4812" y="5059680"/>
            <a:ext cx="1122362" cy="487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265612" y="5672751"/>
            <a:ext cx="2341562" cy="151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Accreditation decisions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ADC00"/>
              </a:buClr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Decisions are posted at FEPAC website following the February AAFS/FEPAC meeting in accordance with the </a:t>
            </a:r>
            <a:r>
              <a:rPr lang="en-US" altLang="en-US" dirty="0">
                <a:cs typeface="Calibri" panose="020F0502020204030204" pitchFamily="34" charset="0"/>
              </a:rPr>
              <a:t>Council of Higher Education (CHEA) and PPM 3.13, providing details to the public about accreditation status. 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304800"/>
            <a:ext cx="2078278" cy="128587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11475" r="15984" b="20647"/>
          <a:stretch>
            <a:fillRect/>
          </a:stretch>
        </p:blipFill>
        <p:spPr bwMode="auto">
          <a:xfrm>
            <a:off x="2284412" y="3618863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0"/>
            <a:ext cx="9144001" cy="1371600"/>
          </a:xfrm>
        </p:spPr>
        <p:txBody>
          <a:bodyPr/>
          <a:lstStyle/>
          <a:p>
            <a:r>
              <a:rPr lang="en-US" dirty="0"/>
              <a:t>Accreditation Categories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34680" y="1590675"/>
            <a:ext cx="10231677" cy="4953001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altLang="en-US" sz="32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Ac</a:t>
            </a:r>
            <a:r>
              <a:rPr lang="en-US" altLang="en-US" sz="3200" b="1" i="1" dirty="0">
                <a:solidFill>
                  <a:srgbClr val="00B050"/>
                </a:solidFill>
              </a:rPr>
              <a:t>creditation</a:t>
            </a:r>
            <a:r>
              <a:rPr lang="en-US" altLang="en-US" dirty="0">
                <a:solidFill>
                  <a:schemeClr val="accent5"/>
                </a:solidFill>
              </a:rPr>
              <a:t> - </a:t>
            </a:r>
            <a:r>
              <a:rPr lang="en-US" dirty="0">
                <a:solidFill>
                  <a:schemeClr val="accent5"/>
                </a:solidFill>
              </a:rPr>
              <a:t>program meets all FEPAC Standards.</a:t>
            </a:r>
          </a:p>
          <a:p>
            <a:pPr marL="0" indent="0">
              <a:buFontTx/>
              <a:buNone/>
              <a:defRPr/>
            </a:pPr>
            <a:r>
              <a:rPr lang="en-US" sz="3200" b="1" i="1" dirty="0">
                <a:solidFill>
                  <a:srgbClr val="00B050"/>
                </a:solidFill>
              </a:rPr>
              <a:t>Conditional Accreditation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- the Commission has identified some weakness(</a:t>
            </a:r>
            <a:r>
              <a:rPr lang="en-US" dirty="0" err="1">
                <a:solidFill>
                  <a:schemeClr val="accent5"/>
                </a:solidFill>
              </a:rPr>
              <a:t>es</a:t>
            </a:r>
            <a:r>
              <a:rPr lang="en-US" dirty="0">
                <a:solidFill>
                  <a:schemeClr val="accent5"/>
                </a:solidFill>
              </a:rPr>
              <a:t>) that must be corrected within a time frame specified. </a:t>
            </a:r>
            <a:r>
              <a:rPr lang="en-US" u="sng" dirty="0">
                <a:solidFill>
                  <a:schemeClr val="accent5"/>
                </a:solidFill>
              </a:rPr>
              <a:t>Initial accreditation or reaccreditation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sz="3200" b="1" i="1" dirty="0">
                <a:solidFill>
                  <a:srgbClr val="00B050"/>
                </a:solidFill>
              </a:rPr>
              <a:t>Probation</a:t>
            </a:r>
            <a:r>
              <a:rPr lang="en-US" dirty="0">
                <a:solidFill>
                  <a:schemeClr val="accent5"/>
                </a:solidFill>
              </a:rPr>
              <a:t> - the Commission has determined that an </a:t>
            </a:r>
            <a:r>
              <a:rPr lang="en-US" u="sng" dirty="0">
                <a:solidFill>
                  <a:schemeClr val="accent5"/>
                </a:solidFill>
              </a:rPr>
              <a:t>accredited program seeking reaccreditation</a:t>
            </a:r>
            <a:r>
              <a:rPr lang="en-US" dirty="0">
                <a:solidFill>
                  <a:schemeClr val="accent5"/>
                </a:solidFill>
              </a:rPr>
              <a:t> no longer meets one or more of the Standards and must take corrective action within a time frame specified .</a:t>
            </a:r>
          </a:p>
          <a:p>
            <a:pPr marL="0" indent="0">
              <a:buFontTx/>
              <a:buNone/>
              <a:defRPr/>
            </a:pPr>
            <a:r>
              <a:rPr lang="en-US" sz="3200" b="1" i="1" dirty="0">
                <a:solidFill>
                  <a:srgbClr val="00B050"/>
                </a:solidFill>
              </a:rPr>
              <a:t>Denial of Accreditation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- the Commission has determined that the program does not meet the Standards. This status may be assigned only to programs seeking </a:t>
            </a:r>
            <a:r>
              <a:rPr lang="en-US" u="sng" dirty="0">
                <a:solidFill>
                  <a:schemeClr val="accent5"/>
                </a:solidFill>
              </a:rPr>
              <a:t>initial accreditation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sz="3200" b="1" i="1" dirty="0">
                <a:solidFill>
                  <a:srgbClr val="00B050"/>
                </a:solidFill>
              </a:rPr>
              <a:t>Revocation of Accreditation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- the Commission has determined that the program does not meet the Standards. This status may be assigned only to </a:t>
            </a:r>
            <a:r>
              <a:rPr lang="en-US" u="sng" dirty="0">
                <a:solidFill>
                  <a:schemeClr val="accent5"/>
                </a:solidFill>
              </a:rPr>
              <a:t>accredited programs </a:t>
            </a:r>
            <a:r>
              <a:rPr lang="en-US" dirty="0">
                <a:solidFill>
                  <a:schemeClr val="accent5"/>
                </a:solidFill>
              </a:rPr>
              <a:t>seeking renewal of accreditation or that have been determined, as the result of a complaint, the review of an Annual Report, or some other action, to be in noncompliance with the Standards.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304800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-9524"/>
            <a:ext cx="10363202" cy="1371600"/>
          </a:xfrm>
        </p:spPr>
        <p:txBody>
          <a:bodyPr/>
          <a:lstStyle/>
          <a:p>
            <a:r>
              <a:rPr lang="en-US" dirty="0"/>
              <a:t>Decision Appeal Process (4.1 PPM) -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60194" y="1590675"/>
            <a:ext cx="10601618" cy="5267325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3200" dirty="0"/>
              <a:t>A program may appeal the FEPAC decision only on the grounds that FEPAC’s decision was arbitrary, capricious, and/or not supported by the evidence available to the Commission on the date it made its decision. If a program files an appeal, any accreditation status held prior to the original FEPAC decision remains in effect until the appeal is heard and a final decision rendered. </a:t>
            </a:r>
          </a:p>
          <a:p>
            <a:pPr marL="0" indent="0">
              <a:buFontTx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Notice of Intent to Appeal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– Letter of intent within 15 days of decision receipt with a $500 fee for the appeal.</a:t>
            </a:r>
          </a:p>
          <a:p>
            <a:pPr marL="0" indent="0">
              <a:buFontTx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Appeal Board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– Chair of Commission selects a three-person board with experience in FEPAC accreditation, no conflicts of interest, no involvement in the original decision.</a:t>
            </a:r>
          </a:p>
          <a:p>
            <a:pPr marL="0" indent="0">
              <a:buFontTx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Request for Meeting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– Program may request to meet with the Appeal Board.</a:t>
            </a:r>
          </a:p>
          <a:p>
            <a:pPr marL="0" indent="0">
              <a:buFontTx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Conduct of the Meeting </a:t>
            </a:r>
            <a:r>
              <a:rPr lang="en-US" sz="3200" b="1" dirty="0">
                <a:solidFill>
                  <a:schemeClr val="accent5"/>
                </a:solidFill>
              </a:rPr>
              <a:t>– </a:t>
            </a:r>
            <a:r>
              <a:rPr lang="en-US" sz="3200" dirty="0">
                <a:solidFill>
                  <a:schemeClr val="accent5"/>
                </a:solidFill>
              </a:rPr>
              <a:t>minutes are maintained and a written decision is provided to the Accreditation Coordinator within 30 days of the meeting.</a:t>
            </a:r>
          </a:p>
          <a:p>
            <a:pPr marL="0" indent="0">
              <a:buFontTx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Outcomes</a:t>
            </a:r>
            <a:r>
              <a:rPr lang="en-US" sz="3200" dirty="0">
                <a:solidFill>
                  <a:schemeClr val="accent5"/>
                </a:solidFill>
              </a:rPr>
              <a:t> – If the original decision is upheld, the decision becomes final. The Appeal Board may remand the issue(s) back to the Commission for further consideration and final determination.</a:t>
            </a:r>
          </a:p>
          <a:p>
            <a:pPr marL="0" indent="0">
              <a:buFontTx/>
              <a:buNone/>
              <a:defRPr/>
            </a:pPr>
            <a:r>
              <a:rPr lang="en-US" sz="3200" b="1" dirty="0">
                <a:solidFill>
                  <a:srgbClr val="00B050"/>
                </a:solidFill>
              </a:rPr>
              <a:t>Manner of Communication </a:t>
            </a:r>
            <a:r>
              <a:rPr lang="en-US" sz="3200" dirty="0">
                <a:solidFill>
                  <a:schemeClr val="accent5"/>
                </a:solidFill>
              </a:rPr>
              <a:t>– Written communication with confirmed receipt.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304800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-9524"/>
            <a:ext cx="10363202" cy="1371600"/>
          </a:xfrm>
        </p:spPr>
        <p:txBody>
          <a:bodyPr/>
          <a:lstStyle/>
          <a:p>
            <a:r>
              <a:rPr lang="en-US" dirty="0"/>
              <a:t>Annual Reports (3.1 PPM) -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60194" y="1590675"/>
            <a:ext cx="10601618" cy="52673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600" dirty="0">
                <a:solidFill>
                  <a:schemeClr val="accent5"/>
                </a:solidFill>
                <a:cs typeface="Times New Roman" panose="02020603050405020304" pitchFamily="18" charset="0"/>
              </a:rPr>
              <a:t>A condition of continued accreditation involves submission of Annual Reports to FEPAC by December 1</a:t>
            </a:r>
          </a:p>
          <a:p>
            <a:pPr marL="0" indent="0">
              <a:buFontTx/>
              <a:buNone/>
              <a:defRPr/>
            </a:pPr>
            <a:endParaRPr lang="en-US" sz="2800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$1,750 for the Annual Report fee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600" dirty="0">
                <a:solidFill>
                  <a:schemeClr val="accent5"/>
                </a:solidFill>
                <a:cs typeface="Times New Roman" panose="02020603050405020304" pitchFamily="18" charset="0"/>
              </a:rPr>
              <a:t>Annual Reports are reviewed by the Commission and may require:</a:t>
            </a:r>
          </a:p>
          <a:p>
            <a:pPr lvl="1">
              <a:defRPr/>
            </a:pPr>
            <a:r>
              <a:rPr lang="en-US" sz="2600" dirty="0">
                <a:solidFill>
                  <a:schemeClr val="accent5"/>
                </a:solidFill>
                <a:cs typeface="Times New Roman" panose="02020603050405020304" pitchFamily="18" charset="0"/>
              </a:rPr>
              <a:t>A request for additional information</a:t>
            </a:r>
          </a:p>
          <a:p>
            <a:pPr lvl="1">
              <a:defRPr/>
            </a:pPr>
            <a:r>
              <a:rPr lang="en-US" sz="2600" dirty="0">
                <a:solidFill>
                  <a:schemeClr val="accent5"/>
                </a:solidFill>
                <a:cs typeface="Times New Roman" panose="02020603050405020304" pitchFamily="18" charset="0"/>
              </a:rPr>
              <a:t>Conducting a special site visit</a:t>
            </a:r>
          </a:p>
          <a:p>
            <a:pPr lvl="1">
              <a:defRPr/>
            </a:pPr>
            <a:r>
              <a:rPr lang="en-US" sz="2600" dirty="0">
                <a:solidFill>
                  <a:schemeClr val="accent5"/>
                </a:solidFill>
                <a:cs typeface="Times New Roman" panose="02020603050405020304" pitchFamily="18" charset="0"/>
              </a:rPr>
              <a:t>Placing the program on probation or revoking the program’s accreditation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304800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-9524"/>
            <a:ext cx="10363202" cy="1371600"/>
          </a:xfrm>
        </p:spPr>
        <p:txBody>
          <a:bodyPr/>
          <a:lstStyle/>
          <a:p>
            <a:r>
              <a:rPr lang="en-US" dirty="0"/>
              <a:t>Annual Reports (3.1 PPM) – Information Requested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60194" y="1590675"/>
            <a:ext cx="10601618" cy="526732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50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Number of students enrolled and graduates during the year as compared to the previous year.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5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50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Changes to the Program’s (“No Change” is an appropriate response)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200" dirty="0">
                <a:solidFill>
                  <a:schemeClr val="accent5"/>
                </a:solidFill>
                <a:cs typeface="Times New Roman" panose="02020603050405020304" pitchFamily="18" charset="0"/>
              </a:rPr>
              <a:t>	- Mission, Goals and Objectives*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200" dirty="0">
                <a:solidFill>
                  <a:schemeClr val="accent5"/>
                </a:solidFill>
                <a:cs typeface="Times New Roman" panose="02020603050405020304" pitchFamily="18" charset="0"/>
              </a:rPr>
              <a:t>	- Curriculum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200" dirty="0">
                <a:solidFill>
                  <a:schemeClr val="accent5"/>
                </a:solidFill>
                <a:cs typeface="Times New Roman" panose="02020603050405020304" pitchFamily="18" charset="0"/>
              </a:rPr>
              <a:t>	- Program Director*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200" dirty="0">
                <a:solidFill>
                  <a:schemeClr val="accent5"/>
                </a:solidFill>
                <a:cs typeface="Times New Roman" panose="02020603050405020304" pitchFamily="18" charset="0"/>
              </a:rPr>
              <a:t>	- Faculty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200" dirty="0">
                <a:solidFill>
                  <a:schemeClr val="accent5"/>
                </a:solidFill>
                <a:cs typeface="Times New Roman" panose="02020603050405020304" pitchFamily="18" charset="0"/>
              </a:rPr>
              <a:t>	- Institutional support or budget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4200" dirty="0">
                <a:solidFill>
                  <a:schemeClr val="accent5"/>
                </a:solidFill>
                <a:cs typeface="Times New Roman" panose="02020603050405020304" pitchFamily="18" charset="0"/>
              </a:rPr>
              <a:t>	- Professional involvement of faculty or interaction with a laboratory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5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50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Include any complaints received.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50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Provide the website of the publically disclosed data for the Program.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50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Address any FEPAC Standard change during the year and how the Program plans to meet the new standard.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dirty="0">
                <a:solidFill>
                  <a:schemeClr val="accent5"/>
                </a:solidFill>
              </a:rPr>
              <a:t>	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3200" dirty="0">
              <a:solidFill>
                <a:schemeClr val="accent5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dirty="0">
                <a:solidFill>
                  <a:schemeClr val="accent5"/>
                </a:solidFill>
              </a:rPr>
              <a:t>	</a:t>
            </a:r>
            <a:r>
              <a:rPr lang="en-US" sz="4000" dirty="0">
                <a:solidFill>
                  <a:schemeClr val="accent5"/>
                </a:solidFill>
              </a:rPr>
              <a:t>*</a:t>
            </a:r>
            <a:r>
              <a:rPr lang="en-US" sz="2500" dirty="0">
                <a:solidFill>
                  <a:srgbClr val="ECDDAA"/>
                </a:solidFill>
              </a:rPr>
              <a:t>(Substantive Change form next slide)</a:t>
            </a:r>
            <a:endParaRPr lang="en-US" sz="25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-9524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-9524"/>
            <a:ext cx="10363202" cy="1371600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Substantive Change Form (3.12 PPM) - 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60194" y="1590675"/>
            <a:ext cx="10601618" cy="5267325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FEPAC requires notification within 30 days of a change </a:t>
            </a:r>
            <a:r>
              <a:rPr lang="en-US" sz="3200" u="sng" dirty="0">
                <a:solidFill>
                  <a:schemeClr val="accent5"/>
                </a:solidFill>
                <a:cs typeface="Times New Roman" panose="02020603050405020304" pitchFamily="18" charset="0"/>
              </a:rPr>
              <a:t>and it must be listed in the following Annual Report</a:t>
            </a: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US" sz="3200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Any change that may adversely affect accreditation status involving:</a:t>
            </a:r>
          </a:p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mission or objectives</a:t>
            </a:r>
          </a:p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regional accreditation status of university</a:t>
            </a:r>
          </a:p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courses added or delivery method that significantly departs from the Program’s previous evaluation</a:t>
            </a:r>
          </a:p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programs (degrees) added beyond that included in the previous evaluation</a:t>
            </a:r>
          </a:p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credit hour requirement for completion of the program</a:t>
            </a:r>
          </a:p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cs typeface="Times New Roman" panose="02020603050405020304" pitchFamily="18" charset="0"/>
              </a:rPr>
              <a:t>Program Director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304800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144</TotalTime>
  <Words>759</Words>
  <Application>Microsoft Macintosh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Digital Blue Tunnel 16x9</vt:lpstr>
      <vt:lpstr>Module 6</vt:lpstr>
      <vt:lpstr>Module 6</vt:lpstr>
      <vt:lpstr>Accreditation decision timeline</vt:lpstr>
      <vt:lpstr>Accreditation decisions</vt:lpstr>
      <vt:lpstr>Accreditation Categories</vt:lpstr>
      <vt:lpstr>Decision Appeal Process (4.1 PPM) - overview</vt:lpstr>
      <vt:lpstr>Annual Reports (3.1 PPM) - overview</vt:lpstr>
      <vt:lpstr>Annual Reports (3.1 PPM) – Information Requested</vt:lpstr>
      <vt:lpstr>Substantive Change Form (3.12 PPM) - overview</vt:lpstr>
      <vt:lpstr>Substantive Change Form (3.12 PPM)</vt:lpstr>
      <vt:lpstr>PowerPoint Presentation</vt:lpstr>
      <vt:lpstr>Thank you –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Kathy Howard</dc:creator>
  <cp:lastModifiedBy>Nancy Jackson</cp:lastModifiedBy>
  <cp:revision>7</cp:revision>
  <dcterms:created xsi:type="dcterms:W3CDTF">2020-08-18T15:35:43Z</dcterms:created>
  <dcterms:modified xsi:type="dcterms:W3CDTF">2020-10-22T15:54:28Z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