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5" r:id="rId2"/>
    <p:sldId id="259" r:id="rId3"/>
    <p:sldId id="320" r:id="rId4"/>
    <p:sldId id="309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</p:sldIdLst>
  <p:sldSz cx="12188825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29" autoAdjust="0"/>
  </p:normalViewPr>
  <p:slideViewPr>
    <p:cSldViewPr showGuides="1">
      <p:cViewPr varScale="1">
        <p:scale>
          <a:sx n="131" d="100"/>
          <a:sy n="131" d="100"/>
        </p:scale>
        <p:origin x="416" y="18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10/7/20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10/7/20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383706C7-EE12-2F4C-AE59-3BABA7E37C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45BFB8-4BB7-6446-9D7A-3AD160AAC026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5123" name="Slide Image Placeholder 1">
            <a:extLst>
              <a:ext uri="{FF2B5EF4-FFF2-40B4-BE49-F238E27FC236}">
                <a16:creationId xmlns:a16="http://schemas.microsoft.com/office/drawing/2014/main" id="{EC8DB4BF-5289-B44D-8C88-F125552E85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4" name="Notes Placeholder 2">
            <a:extLst>
              <a:ext uri="{FF2B5EF4-FFF2-40B4-BE49-F238E27FC236}">
                <a16:creationId xmlns:a16="http://schemas.microsoft.com/office/drawing/2014/main" id="{B52C6DCE-4511-F74B-B148-EDDCBCEE9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5" name="Footer Placeholder 3">
            <a:extLst>
              <a:ext uri="{FF2B5EF4-FFF2-40B4-BE49-F238E27FC236}">
                <a16:creationId xmlns:a16="http://schemas.microsoft.com/office/drawing/2014/main" id="{1779CE38-228E-E744-BE9D-41DD64BDB7FF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Module 1  Feb 2011</a:t>
            </a:r>
          </a:p>
        </p:txBody>
      </p:sp>
      <p:sp>
        <p:nvSpPr>
          <p:cNvPr id="5126" name="Slide Number Placeholder 4">
            <a:extLst>
              <a:ext uri="{FF2B5EF4-FFF2-40B4-BE49-F238E27FC236}">
                <a16:creationId xmlns:a16="http://schemas.microsoft.com/office/drawing/2014/main" id="{2D27D839-DBFA-8243-B104-CC7AC20CD25B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D30148-35AD-7E45-9368-DC8DCA939277}" type="slidenum">
              <a:rPr lang="en-US" altLang="en-US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506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2EE4444-4508-A141-86C4-6BEF21CDF8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BA369B8-D4D2-7940-8F0D-1329BBCE529A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71" name="Slide Image Placeholder 1">
            <a:extLst>
              <a:ext uri="{FF2B5EF4-FFF2-40B4-BE49-F238E27FC236}">
                <a16:creationId xmlns:a16="http://schemas.microsoft.com/office/drawing/2014/main" id="{CD138182-26F8-F54E-A726-BF59843DC2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2" name="Notes Placeholder 2">
            <a:extLst>
              <a:ext uri="{FF2B5EF4-FFF2-40B4-BE49-F238E27FC236}">
                <a16:creationId xmlns:a16="http://schemas.microsoft.com/office/drawing/2014/main" id="{F08D9930-7DCD-CB48-96B2-AEB3F2D51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173" name="Footer Placeholder 3">
            <a:extLst>
              <a:ext uri="{FF2B5EF4-FFF2-40B4-BE49-F238E27FC236}">
                <a16:creationId xmlns:a16="http://schemas.microsoft.com/office/drawing/2014/main" id="{4FDC1935-2A5A-2545-921F-33B6E3A0A663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Module 1  Feb 2011</a:t>
            </a:r>
          </a:p>
        </p:txBody>
      </p:sp>
      <p:sp>
        <p:nvSpPr>
          <p:cNvPr id="7174" name="Slide Number Placeholder 4">
            <a:extLst>
              <a:ext uri="{FF2B5EF4-FFF2-40B4-BE49-F238E27FC236}">
                <a16:creationId xmlns:a16="http://schemas.microsoft.com/office/drawing/2014/main" id="{568ADA7A-453B-C148-9DD3-1765E9442F3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3C23C3B-B2B4-5148-8EC1-FDAD565B51BD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8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54265C7A-7CA2-6149-90EE-E11465E293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3C937DD-70AA-4744-B47B-C143A627D42B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9" name="Slide Image Placeholder 1">
            <a:extLst>
              <a:ext uri="{FF2B5EF4-FFF2-40B4-BE49-F238E27FC236}">
                <a16:creationId xmlns:a16="http://schemas.microsoft.com/office/drawing/2014/main" id="{DB3F26D8-6BFE-5443-8A2A-07E87AD804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20" name="Notes Placeholder 2">
            <a:extLst>
              <a:ext uri="{FF2B5EF4-FFF2-40B4-BE49-F238E27FC236}">
                <a16:creationId xmlns:a16="http://schemas.microsoft.com/office/drawing/2014/main" id="{23A69CDC-D2AF-FE4C-B07A-E7F2378F9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221" name="Footer Placeholder 3">
            <a:extLst>
              <a:ext uri="{FF2B5EF4-FFF2-40B4-BE49-F238E27FC236}">
                <a16:creationId xmlns:a16="http://schemas.microsoft.com/office/drawing/2014/main" id="{6D23058E-5083-7044-BD17-6D09F6C53D96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Module 1  Feb 2011</a:t>
            </a:r>
          </a:p>
        </p:txBody>
      </p:sp>
      <p:sp>
        <p:nvSpPr>
          <p:cNvPr id="9222" name="Slide Number Placeholder 4">
            <a:extLst>
              <a:ext uri="{FF2B5EF4-FFF2-40B4-BE49-F238E27FC236}">
                <a16:creationId xmlns:a16="http://schemas.microsoft.com/office/drawing/2014/main" id="{FFCE4A1B-6D0B-8043-9E53-73BC973719A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79B91EC-2471-534D-B757-FFF016FA4539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74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DD164F3A-62AF-4A4C-A96B-65B2EA26DA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CD2F7DE-A669-F547-8459-31D4C85B1043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67" name="Slide Image Placeholder 1">
            <a:extLst>
              <a:ext uri="{FF2B5EF4-FFF2-40B4-BE49-F238E27FC236}">
                <a16:creationId xmlns:a16="http://schemas.microsoft.com/office/drawing/2014/main" id="{7C62C475-7EFE-B046-A2F2-DD1BBCB33B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8" name="Notes Placeholder 2">
            <a:extLst>
              <a:ext uri="{FF2B5EF4-FFF2-40B4-BE49-F238E27FC236}">
                <a16:creationId xmlns:a16="http://schemas.microsoft.com/office/drawing/2014/main" id="{5775CB56-74A9-3C4B-AEB2-F7CB11EF0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9" name="Footer Placeholder 3">
            <a:extLst>
              <a:ext uri="{FF2B5EF4-FFF2-40B4-BE49-F238E27FC236}">
                <a16:creationId xmlns:a16="http://schemas.microsoft.com/office/drawing/2014/main" id="{748A23D6-854C-4942-89C2-DC16A3C94022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Module 1  Feb 2011</a:t>
            </a:r>
          </a:p>
        </p:txBody>
      </p:sp>
      <p:sp>
        <p:nvSpPr>
          <p:cNvPr id="11270" name="Slide Number Placeholder 4">
            <a:extLst>
              <a:ext uri="{FF2B5EF4-FFF2-40B4-BE49-F238E27FC236}">
                <a16:creationId xmlns:a16="http://schemas.microsoft.com/office/drawing/2014/main" id="{8E970952-E044-E24E-B496-3A572EA37A9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5DA7B9-F9BE-8749-9C38-6654364EA437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56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12EA112E-019D-9340-A352-1BB1F157F3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D0B6BB-81BB-2448-B0BB-E1DD65BC769E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315" name="Slide Image Placeholder 1">
            <a:extLst>
              <a:ext uri="{FF2B5EF4-FFF2-40B4-BE49-F238E27FC236}">
                <a16:creationId xmlns:a16="http://schemas.microsoft.com/office/drawing/2014/main" id="{3B03D461-9814-2040-BE04-77992655EE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6" name="Notes Placeholder 2">
            <a:extLst>
              <a:ext uri="{FF2B5EF4-FFF2-40B4-BE49-F238E27FC236}">
                <a16:creationId xmlns:a16="http://schemas.microsoft.com/office/drawing/2014/main" id="{55812D15-8508-9645-9D01-FBF7CCDB8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317" name="Footer Placeholder 3">
            <a:extLst>
              <a:ext uri="{FF2B5EF4-FFF2-40B4-BE49-F238E27FC236}">
                <a16:creationId xmlns:a16="http://schemas.microsoft.com/office/drawing/2014/main" id="{04ABF83A-9493-304E-9831-DD25D4BEB694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Module 1  Feb 2011</a:t>
            </a:r>
          </a:p>
        </p:txBody>
      </p:sp>
      <p:sp>
        <p:nvSpPr>
          <p:cNvPr id="13318" name="Slide Number Placeholder 4">
            <a:extLst>
              <a:ext uri="{FF2B5EF4-FFF2-40B4-BE49-F238E27FC236}">
                <a16:creationId xmlns:a16="http://schemas.microsoft.com/office/drawing/2014/main" id="{60FB0F40-DE4B-1B4E-BA23-5BC91A556C9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7EE3D7F-F2B0-664B-89E8-0F42D77A1931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51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B3CD33D9-254F-E048-9228-1B7B9DB34B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4270857-21BD-D444-A911-CCB5FAE9A299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3" name="Slide Image Placeholder 1">
            <a:extLst>
              <a:ext uri="{FF2B5EF4-FFF2-40B4-BE49-F238E27FC236}">
                <a16:creationId xmlns:a16="http://schemas.microsoft.com/office/drawing/2014/main" id="{C0AC5C1E-3420-A344-8C97-62FEC6BACC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4" name="Notes Placeholder 2">
            <a:extLst>
              <a:ext uri="{FF2B5EF4-FFF2-40B4-BE49-F238E27FC236}">
                <a16:creationId xmlns:a16="http://schemas.microsoft.com/office/drawing/2014/main" id="{08FF6728-96CD-8741-95AB-B251F73DC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5" name="Footer Placeholder 3">
            <a:extLst>
              <a:ext uri="{FF2B5EF4-FFF2-40B4-BE49-F238E27FC236}">
                <a16:creationId xmlns:a16="http://schemas.microsoft.com/office/drawing/2014/main" id="{1F88008A-F513-5340-9359-869D0CEBB164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Module 1  Feb 2011</a:t>
            </a:r>
          </a:p>
        </p:txBody>
      </p:sp>
      <p:sp>
        <p:nvSpPr>
          <p:cNvPr id="15366" name="Slide Number Placeholder 4">
            <a:extLst>
              <a:ext uri="{FF2B5EF4-FFF2-40B4-BE49-F238E27FC236}">
                <a16:creationId xmlns:a16="http://schemas.microsoft.com/office/drawing/2014/main" id="{5448A0DA-0342-814C-994A-A7E5BE679D3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A2181A7-5FA4-934A-9B5D-EE0A15D4995C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83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4642CD46-2647-9E49-955F-C2433DF80C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F30C09F-E923-454F-84A5-B84954FE468F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411" name="Slide Image Placeholder 1">
            <a:extLst>
              <a:ext uri="{FF2B5EF4-FFF2-40B4-BE49-F238E27FC236}">
                <a16:creationId xmlns:a16="http://schemas.microsoft.com/office/drawing/2014/main" id="{ED5145E3-71F9-924B-B33E-5638C9E7AD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2" name="Notes Placeholder 2">
            <a:extLst>
              <a:ext uri="{FF2B5EF4-FFF2-40B4-BE49-F238E27FC236}">
                <a16:creationId xmlns:a16="http://schemas.microsoft.com/office/drawing/2014/main" id="{491F29B2-49C4-464E-9C43-8229796D1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7413" name="Footer Placeholder 3">
            <a:extLst>
              <a:ext uri="{FF2B5EF4-FFF2-40B4-BE49-F238E27FC236}">
                <a16:creationId xmlns:a16="http://schemas.microsoft.com/office/drawing/2014/main" id="{B59F9A04-E0F7-FC4A-8B4C-663559C2C723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Module 1  Feb 2011</a:t>
            </a:r>
          </a:p>
        </p:txBody>
      </p:sp>
      <p:sp>
        <p:nvSpPr>
          <p:cNvPr id="17414" name="Slide Number Placeholder 4">
            <a:extLst>
              <a:ext uri="{FF2B5EF4-FFF2-40B4-BE49-F238E27FC236}">
                <a16:creationId xmlns:a16="http://schemas.microsoft.com/office/drawing/2014/main" id="{C4FD2F27-98A8-0F41-BB8B-98CA4DADAC7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AC9D95E-CFE9-BB48-B9AE-5C3FCDB2877D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29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05222549-32DD-D441-B0E9-97D5CB9C68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834FDCFA-657B-5349-824A-CB74B6513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Admin initial comments should not address compliance but point out areas of concern and direct on-site team</a:t>
            </a:r>
          </a:p>
          <a:p>
            <a:r>
              <a:rPr lang="en-US" altLang="en-US"/>
              <a:t>The on-site team only addressed on area of compliance while the standard requires two or more</a:t>
            </a:r>
          </a:p>
          <a:p>
            <a:r>
              <a:rPr lang="en-US" altLang="en-US"/>
              <a:t>Admin team failed to address standard adequately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A8F3E684-AB64-C749-BA31-032ADA7F91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8D73DCB-85A8-344D-BE4E-C3225F4E1D3B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28446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Forensic Science Education Programs Accreditation Commission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993-E35F-1242-B910-3E5A831A14D7}" type="datetime1">
              <a:rPr lang="en-US" smtClean="0"/>
              <a:t>10/7/20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Forensic Science Education Programs Accreditation Commission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9593-B1D9-1449-B157-ADF1AFFD1E42}" type="datetime1">
              <a:rPr lang="en-US" smtClean="0"/>
              <a:t>10/7/20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Forensic Science Education Programs Accreditation Commission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2011-FEAD-0248-8850-F1C9A4F07691}" type="datetime1">
              <a:rPr lang="en-US" smtClean="0"/>
              <a:t>10/7/20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Forensic Science Education Programs Accreditation Commission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A884-1DB9-DE46-B636-0C6ABC024F7D}" type="datetime1">
              <a:rPr lang="en-US" smtClean="0"/>
              <a:t>10/7/20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Forensic Science Education Programs Accreditation Commission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846B-DFA7-8641-8692-5B5F9806C58E}" type="datetime1">
              <a:rPr lang="en-US" smtClean="0"/>
              <a:t>10/7/20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Forensic Science Education Programs Accreditation Commission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9F75-160F-7241-A5C0-EAE4D6351FEC}" type="datetime1">
              <a:rPr lang="en-US" smtClean="0"/>
              <a:t>10/7/20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Forensic Science Education Programs Accreditation Commission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2368-B3AB-4440-A1A2-7E8B3108C7D9}" type="datetime1">
              <a:rPr lang="en-US" smtClean="0"/>
              <a:t>10/7/20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Forensic Science Education Programs Accreditation Commission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6B55-813A-634D-88AD-D207C7D8F9EF}" type="datetime1">
              <a:rPr lang="en-US" smtClean="0"/>
              <a:t>10/7/20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Forensic Science Education Programs Accreditation Commission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4279-5DE9-6B45-A37E-E830119872C4}" type="datetime1">
              <a:rPr lang="en-US" smtClean="0"/>
              <a:t>10/7/20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Forensic Science Education Programs Accreditation Commission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C6CD-C116-F54F-868E-78E5688FBD2C}" type="datetime1">
              <a:rPr lang="en-US" smtClean="0"/>
              <a:t>10/7/20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Forensic Science Education Programs Accreditation Commission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6A2F2-6B06-2A4C-90CB-980F0AE5BCB0}" type="datetime1">
              <a:rPr lang="en-US" smtClean="0"/>
              <a:t>10/7/20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9296398" cy="1524000"/>
          </a:xfrm>
        </p:spPr>
        <p:txBody>
          <a:bodyPr>
            <a:normAutofit fontScale="90000"/>
          </a:bodyPr>
          <a:lstStyle/>
          <a:p>
            <a:r>
              <a:rPr lang="en-US" dirty="0"/>
              <a:t>Essential Information to Become a FEPAC Evaluator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5212" y="2057400"/>
            <a:ext cx="8686799" cy="685800"/>
          </a:xfrm>
        </p:spPr>
        <p:txBody>
          <a:bodyPr>
            <a:normAutofit/>
          </a:bodyPr>
          <a:lstStyle/>
          <a:p>
            <a:r>
              <a:rPr lang="it-IT" dirty="0"/>
              <a:t>American </a:t>
            </a:r>
            <a:r>
              <a:rPr lang="it-IT" dirty="0" err="1"/>
              <a:t>academy</a:t>
            </a:r>
            <a:r>
              <a:rPr lang="it-IT" dirty="0"/>
              <a:t> of </a:t>
            </a:r>
            <a:r>
              <a:rPr lang="it-IT" dirty="0" err="1"/>
              <a:t>forensic</a:t>
            </a:r>
            <a:r>
              <a:rPr lang="it-IT" dirty="0"/>
              <a:t> </a:t>
            </a:r>
            <a:r>
              <a:rPr lang="it-IT" dirty="0" err="1"/>
              <a:t>sciences</a:t>
            </a:r>
            <a:r>
              <a:rPr lang="it-IT" dirty="0"/>
              <a:t> – </a:t>
            </a:r>
            <a:r>
              <a:rPr lang="it-IT" dirty="0" err="1"/>
              <a:t>forensic</a:t>
            </a:r>
            <a:r>
              <a:rPr lang="it-IT" dirty="0"/>
              <a:t> science </a:t>
            </a:r>
            <a:r>
              <a:rPr lang="it-IT" dirty="0" err="1"/>
              <a:t>education</a:t>
            </a:r>
            <a:r>
              <a:rPr lang="it-IT" dirty="0"/>
              <a:t> </a:t>
            </a:r>
            <a:r>
              <a:rPr lang="it-IT" dirty="0" err="1"/>
              <a:t>programs</a:t>
            </a:r>
            <a:r>
              <a:rPr lang="it-IT" dirty="0"/>
              <a:t> </a:t>
            </a:r>
            <a:r>
              <a:rPr lang="it-IT" dirty="0" err="1"/>
              <a:t>accreditation</a:t>
            </a:r>
            <a:r>
              <a:rPr lang="it-IT" dirty="0"/>
              <a:t> </a:t>
            </a:r>
            <a:r>
              <a:rPr lang="it-IT" dirty="0" err="1"/>
              <a:t>commission</a:t>
            </a:r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5334000"/>
            <a:ext cx="1280850" cy="12604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12" y="2590800"/>
            <a:ext cx="3679321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B91955FE-0782-6C40-8B58-9CB2AB9A0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12" y="381000"/>
            <a:ext cx="8229600" cy="762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000"/>
              <a:t>Before Site Visit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3BDA97-21B8-BE4F-A131-F3FA226B2FBD}"/>
              </a:ext>
            </a:extLst>
          </p:cNvPr>
          <p:cNvSpPr txBox="1"/>
          <p:nvPr/>
        </p:nvSpPr>
        <p:spPr>
          <a:xfrm>
            <a:off x="1827212" y="1447800"/>
            <a:ext cx="8382000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5"/>
                </a:solidFill>
              </a:rPr>
              <a:t>Read the Self-Study</a:t>
            </a:r>
          </a:p>
          <a:p>
            <a:pPr>
              <a:defRPr/>
            </a:pPr>
            <a:r>
              <a:rPr lang="en-US" sz="2400" dirty="0">
                <a:solidFill>
                  <a:schemeClr val="accent5"/>
                </a:solidFill>
              </a:rPr>
              <a:t>Prepare questions for Program personnel and 	Administrators</a:t>
            </a:r>
          </a:p>
          <a:p>
            <a:pPr>
              <a:defRPr/>
            </a:pPr>
            <a:r>
              <a:rPr lang="en-US" sz="2400" dirty="0">
                <a:solidFill>
                  <a:schemeClr val="accent5"/>
                </a:solidFill>
              </a:rPr>
              <a:t>Team members should meet the night before evaluation to plan and distribute assignments.</a:t>
            </a:r>
          </a:p>
          <a:p>
            <a:pPr>
              <a:defRPr/>
            </a:pP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D45DD0-01AD-A74F-B49D-89E9FB026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Forensic Science Education Programs Accreditation Commission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CB2D0D75-A39B-EA48-B3D9-46423D89C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4812" y="685801"/>
            <a:ext cx="2971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altLang="en-US" dirty="0"/>
              <a:t>Sample Agenda Day 1</a:t>
            </a:r>
          </a:p>
          <a:p>
            <a:pPr marL="0" indent="0">
              <a:buNone/>
              <a:defRPr/>
            </a:pPr>
            <a:endParaRPr lang="en-US" altLang="en-US" dirty="0"/>
          </a:p>
          <a:p>
            <a:pPr marL="0" indent="0">
              <a:buNone/>
              <a:defRPr/>
            </a:pPr>
            <a:r>
              <a:rPr lang="en-US" altLang="en-US" dirty="0">
                <a:solidFill>
                  <a:schemeClr val="accent5"/>
                </a:solidFill>
              </a:rPr>
              <a:t>Two-day site visit</a:t>
            </a:r>
          </a:p>
          <a:p>
            <a:pPr marL="0" indent="0">
              <a:buNone/>
              <a:defRPr/>
            </a:pPr>
            <a:endParaRPr lang="en-US" altLang="en-US" dirty="0">
              <a:solidFill>
                <a:schemeClr val="accent5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000" dirty="0">
                <a:solidFill>
                  <a:schemeClr val="accent5"/>
                </a:solidFill>
              </a:rPr>
              <a:t>May also include: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solidFill>
                  <a:schemeClr val="accent5"/>
                </a:solidFill>
              </a:rPr>
              <a:t>Classroom observation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solidFill>
                  <a:schemeClr val="accent5"/>
                </a:solidFill>
              </a:rPr>
              <a:t>Meet or call Laboratory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solidFill>
                  <a:schemeClr val="accent5"/>
                </a:solidFill>
              </a:rPr>
              <a:t>Meet or call Graduates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solidFill>
                  <a:schemeClr val="accent5"/>
                </a:solidFill>
              </a:rPr>
              <a:t>Meet Advisory Committee</a:t>
            </a: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8D3A5E72-6D23-CD46-AF53-45E5BEA6C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3" t="25043" r="41264" b="18758"/>
          <a:stretch>
            <a:fillRect/>
          </a:stretch>
        </p:blipFill>
        <p:spPr bwMode="auto">
          <a:xfrm>
            <a:off x="4646612" y="152400"/>
            <a:ext cx="5926138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AF7698-105A-9B4D-BB1D-1C9A35DFF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Forensic Science Education Programs Accreditation Commission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62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DA28DC72-6CA4-5146-87EF-77F8AAC78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4612" y="4876800"/>
            <a:ext cx="7239000" cy="2209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dirty="0"/>
              <a:t>Sample Agenda Day 2</a:t>
            </a:r>
          </a:p>
          <a:p>
            <a:pPr marL="0" indent="0">
              <a:buNone/>
              <a:defRPr/>
            </a:pPr>
            <a:r>
              <a:rPr lang="en-US" altLang="en-US" dirty="0">
                <a:solidFill>
                  <a:schemeClr val="accent5"/>
                </a:solidFill>
              </a:rPr>
              <a:t>Two-day site visit</a:t>
            </a:r>
          </a:p>
          <a:p>
            <a:pPr marL="0" indent="0">
              <a:buNone/>
              <a:defRPr/>
            </a:pPr>
            <a:endParaRPr lang="en-US" altLang="en-US" dirty="0"/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8CB0CBEB-AC9F-9B4B-A8BF-C2394F93E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1" t="16278" r="41821" b="47073"/>
          <a:stretch>
            <a:fillRect/>
          </a:stretch>
        </p:blipFill>
        <p:spPr bwMode="auto">
          <a:xfrm>
            <a:off x="2513012" y="152400"/>
            <a:ext cx="7315200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9930A4-4F66-424E-B44A-A812CD216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Forensic Science Education Programs Accreditation Commission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7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976F49AF-5143-FA47-A57D-52731065E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7212" y="346075"/>
            <a:ext cx="82296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200" dirty="0">
                <a:solidFill>
                  <a:srgbClr val="FADC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 with Program Director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EF903E-F26E-224D-AF9D-FAE19C2B0895}"/>
              </a:ext>
            </a:extLst>
          </p:cNvPr>
          <p:cNvSpPr txBox="1"/>
          <p:nvPr/>
        </p:nvSpPr>
        <p:spPr>
          <a:xfrm>
            <a:off x="2208212" y="1160463"/>
            <a:ext cx="8001000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5"/>
                </a:solidFill>
              </a:rPr>
              <a:t>First meeting of the evaluation</a:t>
            </a:r>
          </a:p>
          <a:p>
            <a:pPr>
              <a:defRPr/>
            </a:pPr>
            <a:r>
              <a:rPr lang="en-US" sz="2400" dirty="0">
                <a:solidFill>
                  <a:schemeClr val="accent5"/>
                </a:solidFill>
              </a:rPr>
              <a:t>Longer than most other meetings</a:t>
            </a:r>
          </a:p>
          <a:p>
            <a:pPr>
              <a:defRPr/>
            </a:pPr>
            <a:r>
              <a:rPr lang="en-US" sz="2400" dirty="0">
                <a:solidFill>
                  <a:schemeClr val="accent5"/>
                </a:solidFill>
              </a:rPr>
              <a:t>Pre-summation meeting at the end to avoid misperceptions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9EF7D7-106B-BD42-88C1-EA393CE819A0}"/>
              </a:ext>
            </a:extLst>
          </p:cNvPr>
          <p:cNvSpPr txBox="1"/>
          <p:nvPr/>
        </p:nvSpPr>
        <p:spPr>
          <a:xfrm>
            <a:off x="1827212" y="3048000"/>
            <a:ext cx="6172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kern="0" dirty="0">
                <a:solidFill>
                  <a:srgbClr val="FADC00"/>
                </a:solidFill>
                <a:latin typeface="Times New Roman"/>
              </a:rPr>
              <a:t>Meet with Faculty and Staff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05E67E-D932-2D47-AA2F-1A54875C9654}"/>
              </a:ext>
            </a:extLst>
          </p:cNvPr>
          <p:cNvSpPr txBox="1"/>
          <p:nvPr/>
        </p:nvSpPr>
        <p:spPr>
          <a:xfrm>
            <a:off x="2208212" y="3962401"/>
            <a:ext cx="87630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5"/>
                </a:solidFill>
              </a:rPr>
              <a:t>Collectively, at first, to explain the evaluation process</a:t>
            </a:r>
          </a:p>
          <a:p>
            <a:pPr>
              <a:defRPr/>
            </a:pPr>
            <a:r>
              <a:rPr lang="en-US" sz="2400" dirty="0">
                <a:solidFill>
                  <a:schemeClr val="accent5"/>
                </a:solidFill>
              </a:rPr>
              <a:t>Individual meetings are ideal, if practical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3785D3-7A02-2841-AB71-809964862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Forensic Science Education Programs Accreditation Commission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4D93D5-C59C-B54B-B6DE-4B8A6D0A1AC3}"/>
              </a:ext>
            </a:extLst>
          </p:cNvPr>
          <p:cNvSpPr txBox="1"/>
          <p:nvPr/>
        </p:nvSpPr>
        <p:spPr>
          <a:xfrm>
            <a:off x="1979612" y="457200"/>
            <a:ext cx="63246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kern="0" dirty="0">
                <a:solidFill>
                  <a:srgbClr val="FADC00"/>
                </a:solidFill>
                <a:latin typeface="Times New Roman"/>
              </a:rPr>
              <a:t>Meet with Administrators</a:t>
            </a:r>
          </a:p>
        </p:txBody>
      </p:sp>
      <p:sp>
        <p:nvSpPr>
          <p:cNvPr id="23555" name="TextBox 7">
            <a:extLst>
              <a:ext uri="{FF2B5EF4-FFF2-40B4-BE49-F238E27FC236}">
                <a16:creationId xmlns:a16="http://schemas.microsoft.com/office/drawing/2014/main" id="{170EA6C7-5EE4-2F44-8D90-836851B96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612" y="1219201"/>
            <a:ext cx="7848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ECDDAA"/>
                </a:solidFill>
              </a:rPr>
              <a:t>Introduce the FEPAC Team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ECDDAA"/>
                </a:solidFill>
              </a:rPr>
              <a:t>Briefly outline the process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ECDDAA"/>
                </a:solidFill>
              </a:rPr>
              <a:t>Determine Administration’s support for the Program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ECDDAA"/>
                </a:solidFill>
              </a:rPr>
              <a:t>Meeting will be brief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ECDDAA"/>
                </a:solidFill>
              </a:rPr>
              <a:t>Discuss any concerns from Self-Study that may be impacted 	by the Administrators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B9333C-D2C4-7C43-B89C-A5F5210A9BE7}"/>
              </a:ext>
            </a:extLst>
          </p:cNvPr>
          <p:cNvSpPr txBox="1"/>
          <p:nvPr/>
        </p:nvSpPr>
        <p:spPr>
          <a:xfrm>
            <a:off x="1827212" y="4114800"/>
            <a:ext cx="87630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kern="0" dirty="0">
                <a:solidFill>
                  <a:srgbClr val="00B0F0"/>
                </a:solidFill>
                <a:latin typeface="Times New Roman"/>
                <a:ea typeface="+mj-ea"/>
                <a:cs typeface="+mj-cs"/>
              </a:rPr>
              <a:t>Example: Dean Smith asked the Practitioner assessor if their agency considers FEPAC accreditation when hiring.  The assessor answered “no, not important.”  The answer should have been, “I can’t comment on that.  I am here only to gather information.”</a:t>
            </a:r>
            <a:endParaRPr lang="en-US" sz="2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1C4670-3DF5-4B46-8DD8-A70835B08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Forensic Science Education Programs Accreditation Commission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32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5E8A8B21-E4CA-1C48-9ECF-2B89CF96A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8150" y="623888"/>
            <a:ext cx="82296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200" dirty="0">
                <a:solidFill>
                  <a:srgbClr val="FADC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 with Program Graduates</a:t>
            </a:r>
          </a:p>
        </p:txBody>
      </p:sp>
      <p:sp>
        <p:nvSpPr>
          <p:cNvPr id="24579" name="TextBox 3">
            <a:extLst>
              <a:ext uri="{FF2B5EF4-FFF2-40B4-BE49-F238E27FC236}">
                <a16:creationId xmlns:a16="http://schemas.microsoft.com/office/drawing/2014/main" id="{5C50CBA0-F4AC-C84C-8B2C-23F12159D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12" y="1614488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ECDDAA"/>
                </a:solidFill>
              </a:rPr>
              <a:t>Likely by phone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ECDDAA"/>
                </a:solidFill>
              </a:rPr>
              <a:t>Quality of education received and preparedness for career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ADC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A46C08-70B9-8144-9978-7E24DA8BC794}"/>
              </a:ext>
            </a:extLst>
          </p:cNvPr>
          <p:cNvSpPr txBox="1"/>
          <p:nvPr/>
        </p:nvSpPr>
        <p:spPr>
          <a:xfrm>
            <a:off x="1708150" y="3362325"/>
            <a:ext cx="6172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kern="0" dirty="0">
                <a:solidFill>
                  <a:srgbClr val="FADC00"/>
                </a:solidFill>
                <a:latin typeface="Times New Roman"/>
              </a:rPr>
              <a:t>Meet with Students</a:t>
            </a:r>
          </a:p>
        </p:txBody>
      </p:sp>
      <p:sp>
        <p:nvSpPr>
          <p:cNvPr id="24581" name="TextBox 5">
            <a:extLst>
              <a:ext uri="{FF2B5EF4-FFF2-40B4-BE49-F238E27FC236}">
                <a16:creationId xmlns:a16="http://schemas.microsoft.com/office/drawing/2014/main" id="{8900B004-BE0F-794A-8365-7F522D5AB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12" y="4191001"/>
            <a:ext cx="8763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ECDDAA"/>
                </a:solidFill>
              </a:rPr>
              <a:t>Separate from faculty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ECDDAA"/>
                </a:solidFill>
              </a:rPr>
              <a:t>Assess student perception of the Program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FADC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FADC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CD23AF-3DBE-A843-9AE0-E35D4C34B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Forensic Science Education Programs Accreditation Commission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1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886C4F44-FA16-9B44-8AAA-B17D0EE86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7212" y="304800"/>
            <a:ext cx="8610600" cy="6172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altLang="en-US" sz="2600" dirty="0"/>
              <a:t>Example:</a:t>
            </a:r>
          </a:p>
          <a:p>
            <a:pPr marL="0" indent="0">
              <a:buNone/>
              <a:defRPr/>
            </a:pPr>
            <a:r>
              <a:rPr lang="en-US" altLang="en-US" sz="2600" dirty="0"/>
              <a:t>Standard 3.10a Interaction with Forensic Science Laboratories</a:t>
            </a:r>
          </a:p>
          <a:p>
            <a:pPr marL="0" indent="0">
              <a:buNone/>
              <a:defRPr/>
            </a:pPr>
            <a:r>
              <a:rPr lang="en-US" altLang="en-US" sz="2800" dirty="0"/>
              <a:t>	</a:t>
            </a:r>
            <a:r>
              <a:rPr lang="en-US" altLang="en-US" sz="2000" dirty="0">
                <a:solidFill>
                  <a:schemeClr val="accent5"/>
                </a:solidFill>
              </a:rPr>
              <a:t>The program shall demonstrate formal, biennial interaction with at least one operational forensic science laboratory. This interaction must be on-going and documented. This relationship </a:t>
            </a:r>
            <a:r>
              <a:rPr lang="en-US" altLang="en-US" sz="2000" u="sng" dirty="0">
                <a:solidFill>
                  <a:schemeClr val="accent5"/>
                </a:solidFill>
              </a:rPr>
              <a:t>must take the form of two or more of the following</a:t>
            </a:r>
            <a:r>
              <a:rPr lang="en-US" altLang="en-US" sz="2000" dirty="0">
                <a:solidFill>
                  <a:schemeClr val="accent5"/>
                </a:solidFill>
              </a:rPr>
              <a:t>:</a:t>
            </a:r>
          </a:p>
          <a:p>
            <a:pPr marL="0" indent="0">
              <a:buNone/>
              <a:defRPr/>
            </a:pPr>
            <a:endParaRPr lang="en-US" altLang="en-US" sz="2000" dirty="0">
              <a:solidFill>
                <a:schemeClr val="accent5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000" dirty="0">
                <a:solidFill>
                  <a:schemeClr val="accent5"/>
                </a:solidFill>
              </a:rPr>
              <a:t>1. Student </a:t>
            </a:r>
            <a:r>
              <a:rPr lang="en-US" altLang="en-US" sz="2000" u="sng" dirty="0">
                <a:solidFill>
                  <a:schemeClr val="accent5"/>
                </a:solidFill>
              </a:rPr>
              <a:t>internships</a:t>
            </a:r>
            <a:r>
              <a:rPr lang="en-US" altLang="en-US" sz="2000" dirty="0">
                <a:solidFill>
                  <a:schemeClr val="accent5"/>
                </a:solidFill>
              </a:rPr>
              <a:t>;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solidFill>
                  <a:schemeClr val="accent5"/>
                </a:solidFill>
              </a:rPr>
              <a:t>2. </a:t>
            </a:r>
            <a:r>
              <a:rPr lang="en-US" altLang="en-US" sz="2000" u="sng" dirty="0">
                <a:solidFill>
                  <a:schemeClr val="accent5"/>
                </a:solidFill>
              </a:rPr>
              <a:t>Training opportunities</a:t>
            </a:r>
            <a:r>
              <a:rPr lang="en-US" altLang="en-US" sz="2000" dirty="0">
                <a:solidFill>
                  <a:schemeClr val="accent5"/>
                </a:solidFill>
              </a:rPr>
              <a:t> in which the program provides instruction to laboratory personnel;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solidFill>
                  <a:schemeClr val="accent5"/>
                </a:solidFill>
              </a:rPr>
              <a:t>3. Faculty serving on laboratory </a:t>
            </a:r>
            <a:r>
              <a:rPr lang="en-US" altLang="en-US" sz="2000" u="sng" dirty="0">
                <a:solidFill>
                  <a:schemeClr val="accent5"/>
                </a:solidFill>
              </a:rPr>
              <a:t>advisory committees</a:t>
            </a:r>
            <a:r>
              <a:rPr lang="en-US" altLang="en-US" sz="2000" dirty="0">
                <a:solidFill>
                  <a:schemeClr val="accent5"/>
                </a:solidFill>
              </a:rPr>
              <a:t>;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solidFill>
                  <a:schemeClr val="accent5"/>
                </a:solidFill>
              </a:rPr>
              <a:t>4. Coordinated </a:t>
            </a:r>
            <a:r>
              <a:rPr lang="en-US" altLang="en-US" sz="2000" u="sng" dirty="0">
                <a:solidFill>
                  <a:schemeClr val="accent5"/>
                </a:solidFill>
              </a:rPr>
              <a:t>research</a:t>
            </a:r>
            <a:r>
              <a:rPr lang="en-US" altLang="en-US" sz="2000" dirty="0">
                <a:solidFill>
                  <a:schemeClr val="accent5"/>
                </a:solidFill>
              </a:rPr>
              <a:t> initiatives between the laboratory and the academic program;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solidFill>
                  <a:schemeClr val="accent5"/>
                </a:solidFill>
              </a:rPr>
              <a:t>5. </a:t>
            </a:r>
            <a:r>
              <a:rPr lang="en-US" altLang="en-US" sz="2000" u="sng" dirty="0">
                <a:solidFill>
                  <a:schemeClr val="accent5"/>
                </a:solidFill>
              </a:rPr>
              <a:t>Professional activities</a:t>
            </a:r>
            <a:r>
              <a:rPr lang="en-US" altLang="en-US" sz="2000" dirty="0">
                <a:solidFill>
                  <a:schemeClr val="accent5"/>
                </a:solidFill>
              </a:rPr>
              <a:t> coordinated between the laboratory and the academic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solidFill>
                  <a:schemeClr val="accent5"/>
                </a:solidFill>
              </a:rPr>
              <a:t>program;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solidFill>
                  <a:schemeClr val="accent5"/>
                </a:solidFill>
              </a:rPr>
              <a:t>6. </a:t>
            </a:r>
            <a:r>
              <a:rPr lang="en-US" altLang="en-US" sz="2000" u="sng" dirty="0">
                <a:solidFill>
                  <a:schemeClr val="accent5"/>
                </a:solidFill>
              </a:rPr>
              <a:t>Laboratory personnel serving in an advisory capacity</a:t>
            </a:r>
            <a:r>
              <a:rPr lang="en-US" altLang="en-US" sz="2000" dirty="0">
                <a:solidFill>
                  <a:schemeClr val="accent5"/>
                </a:solidFill>
              </a:rPr>
              <a:t> to the academic program.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4F6900-6CC0-9D4E-94D2-27BCA8223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Forensic Science Education Programs Accreditation Commission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93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BE92350C-A480-814D-9F52-C529BADB8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2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2800">
                <a:solidFill>
                  <a:srgbClr val="00B0F0"/>
                </a:solidFill>
              </a:rPr>
              <a:t>3.10a Review process of the Program’s initial input in the Self-Study for 3.10a – an </a:t>
            </a:r>
            <a:r>
              <a:rPr lang="en-US" altLang="en-US" sz="2800" u="sng">
                <a:solidFill>
                  <a:srgbClr val="00B0F0"/>
                </a:solidFill>
              </a:rPr>
              <a:t>unacceptable example</a:t>
            </a:r>
            <a:endParaRPr lang="en-US" altLang="en-US" u="sng"/>
          </a:p>
        </p:txBody>
      </p:sp>
      <p:pic>
        <p:nvPicPr>
          <p:cNvPr id="26627" name="Picture 8">
            <a:extLst>
              <a:ext uri="{FF2B5EF4-FFF2-40B4-BE49-F238E27FC236}">
                <a16:creationId xmlns:a16="http://schemas.microsoft.com/office/drawing/2014/main" id="{A2DFBCE8-051B-6F40-9847-A67C8AE7D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1447801"/>
            <a:ext cx="8062913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9">
            <a:extLst>
              <a:ext uri="{FF2B5EF4-FFF2-40B4-BE49-F238E27FC236}">
                <a16:creationId xmlns:a16="http://schemas.microsoft.com/office/drawing/2014/main" id="{EB068639-254C-D046-963B-A0C97E2C8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2" y="3124201"/>
            <a:ext cx="26035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10">
            <a:extLst>
              <a:ext uri="{FF2B5EF4-FFF2-40B4-BE49-F238E27FC236}">
                <a16:creationId xmlns:a16="http://schemas.microsoft.com/office/drawing/2014/main" id="{2A28FDE2-D3CE-8148-8FBE-F4C6E67EB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1712" y="3011488"/>
            <a:ext cx="472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The only acceptable comment made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A2475D-8FF8-C841-83E7-3C1452E9B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Forensic Science Education Programs Accreditation Commission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47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F42FDC9B-4270-C24D-88D0-78433FB4C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412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2800">
                <a:solidFill>
                  <a:srgbClr val="00B0F0"/>
                </a:solidFill>
              </a:rPr>
              <a:t>3.10a Review process of the Program’s initial input in the Self-Study for 3.10a – an acceptable example</a:t>
            </a:r>
            <a:br>
              <a:rPr lang="en-US" altLang="en-US" sz="2800">
                <a:solidFill>
                  <a:srgbClr val="00B0F0"/>
                </a:solidFill>
              </a:rPr>
            </a:br>
            <a:endParaRPr lang="en-US" altLang="en-US" sz="2800"/>
          </a:p>
        </p:txBody>
      </p:sp>
      <p:pic>
        <p:nvPicPr>
          <p:cNvPr id="28675" name="Picture 9">
            <a:extLst>
              <a:ext uri="{FF2B5EF4-FFF2-40B4-BE49-F238E27FC236}">
                <a16:creationId xmlns:a16="http://schemas.microsoft.com/office/drawing/2014/main" id="{862722FC-8864-BB4D-B946-37ECDE43D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9"/>
          <a:stretch>
            <a:fillRect/>
          </a:stretch>
        </p:blipFill>
        <p:spPr bwMode="auto">
          <a:xfrm>
            <a:off x="1674813" y="1066801"/>
            <a:ext cx="8958263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7728B0-3AA7-214A-8277-5E53985B4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Forensic Science Education Programs Accreditation Commission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1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90C6FBA4-FE28-BE4B-8296-6A5B4C404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>
                <a:solidFill>
                  <a:srgbClr val="00B0F0"/>
                </a:solidFill>
              </a:rPr>
              <a:t>3.10a Review process of the Program’s initial input in the Self-Study for 3.10a – a common example</a:t>
            </a:r>
            <a:endParaRPr lang="en-US" altLang="en-US"/>
          </a:p>
        </p:txBody>
      </p:sp>
      <p:pic>
        <p:nvPicPr>
          <p:cNvPr id="29699" name="Content Placeholder 4">
            <a:extLst>
              <a:ext uri="{FF2B5EF4-FFF2-40B4-BE49-F238E27FC236}">
                <a16:creationId xmlns:a16="http://schemas.microsoft.com/office/drawing/2014/main" id="{68E3C121-7800-5C4A-8400-988D23263B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1013" y="1905000"/>
            <a:ext cx="8823325" cy="1905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38D4EE-344D-5B44-8E22-E22854AA5F55}"/>
              </a:ext>
            </a:extLst>
          </p:cNvPr>
          <p:cNvSpPr txBox="1"/>
          <p:nvPr/>
        </p:nvSpPr>
        <p:spPr>
          <a:xfrm>
            <a:off x="1751012" y="3810001"/>
            <a:ext cx="8610600" cy="2492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600" dirty="0">
                <a:solidFill>
                  <a:schemeClr val="accent5"/>
                </a:solidFill>
              </a:rPr>
              <a:t>An example where the Administrative Team directs the on-site team to follow-up on an item in the Self-Study.  This may require interviews beyond the Sample Agenda. No accreditation determination is made until the full Commission meets and reviews input from Program, Administrative Team, and On-Site Team.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0FE731E-122D-3C4D-8AB0-C3965187FEFE}"/>
              </a:ext>
            </a:extLst>
          </p:cNvPr>
          <p:cNvCxnSpPr/>
          <p:nvPr/>
        </p:nvCxnSpPr>
        <p:spPr>
          <a:xfrm flipH="1" flipV="1">
            <a:off x="5789612" y="3048000"/>
            <a:ext cx="304800" cy="914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01268D-9EED-024D-8DE6-C8BFB46E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Forensic Science Education Programs Accreditation Commission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1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79B1627-AC64-EA43-AB3B-24FFD89190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5812" y="1"/>
            <a:ext cx="8229600" cy="2011363"/>
          </a:xfrm>
        </p:spPr>
        <p:txBody>
          <a:bodyPr vert="horz" lIns="0" tIns="45720" rIns="0" bIns="0" rtlCol="0" anchor="b">
            <a:norm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en-US">
                <a:cs typeface="Times New Roman" panose="02020603050405020304" pitchFamily="18" charset="0"/>
              </a:rPr>
              <a:t>Who may become an On-site Evaluator?</a:t>
            </a:r>
            <a:br>
              <a:rPr lang="en-US" altLang="en-US">
                <a:cs typeface="Times New Roman" panose="02020603050405020304" pitchFamily="18" charset="0"/>
              </a:rPr>
            </a:br>
            <a:br>
              <a:rPr lang="en-US" altLang="en-US">
                <a:cs typeface="Times New Roman" panose="02020603050405020304" pitchFamily="18" charset="0"/>
              </a:rPr>
            </a:br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C557D83-292E-DE46-BD79-F342A1F28B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1012" y="1166018"/>
            <a:ext cx="8839200" cy="4525963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buClr>
                <a:schemeClr val="tx1"/>
              </a:buClr>
              <a:defRPr/>
            </a:pPr>
            <a:r>
              <a:rPr lang="en-US" altLang="en-US" sz="2800" dirty="0">
                <a:solidFill>
                  <a:schemeClr val="accent5"/>
                </a:solidFill>
                <a:cs typeface="Times New Roman" panose="02020603050405020304" pitchFamily="18" charset="0"/>
              </a:rPr>
              <a:t>Associate, Member or Fellow of AAFS</a:t>
            </a:r>
          </a:p>
          <a:p>
            <a:pPr marL="609600" indent="-609600">
              <a:buClr>
                <a:schemeClr val="tx1"/>
              </a:buClr>
              <a:defRPr/>
            </a:pPr>
            <a:r>
              <a:rPr lang="en-US" altLang="en-US" sz="2800" dirty="0">
                <a:solidFill>
                  <a:schemeClr val="accent5"/>
                </a:solidFill>
                <a:cs typeface="Times New Roman" panose="02020603050405020304" pitchFamily="18" charset="0"/>
              </a:rPr>
              <a:t>Forensic Science educator or practitioner</a:t>
            </a:r>
          </a:p>
          <a:p>
            <a:pPr marL="609600" indent="-609600">
              <a:buClr>
                <a:schemeClr val="tx1"/>
              </a:buClr>
              <a:defRPr/>
            </a:pPr>
            <a:r>
              <a:rPr lang="en-US" altLang="en-US" sz="2800" dirty="0">
                <a:solidFill>
                  <a:schemeClr val="accent5"/>
                </a:solidFill>
                <a:cs typeface="Times New Roman" panose="02020603050405020304" pitchFamily="18" charset="0"/>
              </a:rPr>
              <a:t>Educator must be full-time faculty member or administrator of a university that offers a forensic science program.</a:t>
            </a:r>
          </a:p>
          <a:p>
            <a:pPr marL="609600" indent="-609600">
              <a:buClr>
                <a:schemeClr val="tx1"/>
              </a:buClr>
              <a:defRPr/>
            </a:pPr>
            <a:r>
              <a:rPr lang="en-US" altLang="en-US" sz="2800" dirty="0">
                <a:solidFill>
                  <a:schemeClr val="accent5"/>
                </a:solidFill>
                <a:cs typeface="Times New Roman" panose="02020603050405020304" pitchFamily="18" charset="0"/>
              </a:rPr>
              <a:t>Practitioner employed in forensic science as a scientist who is a member of ASCLD or an equivalent capacity within the profession. (May serve up to five years following retirement).</a:t>
            </a:r>
          </a:p>
          <a:p>
            <a:pPr marL="609600" indent="-609600">
              <a:buClr>
                <a:schemeClr val="tx1"/>
              </a:buClr>
              <a:defRPr/>
            </a:pPr>
            <a:r>
              <a:rPr lang="en-US" altLang="en-US" sz="2800" dirty="0">
                <a:solidFill>
                  <a:schemeClr val="accent5"/>
                </a:solidFill>
                <a:cs typeface="Times New Roman" panose="02020603050405020304" pitchFamily="18" charset="0"/>
              </a:rPr>
              <a:t>Complete today’s training session</a:t>
            </a:r>
          </a:p>
          <a:p>
            <a:pPr marL="609600" indent="-609600">
              <a:buClr>
                <a:schemeClr val="tx1"/>
              </a:buClr>
              <a:defRPr/>
            </a:pPr>
            <a:r>
              <a:rPr lang="en-US" altLang="en-US" sz="2800" dirty="0">
                <a:solidFill>
                  <a:schemeClr val="accent5"/>
                </a:solidFill>
                <a:cs typeface="Times New Roman" panose="02020603050405020304" pitchFamily="18" charset="0"/>
              </a:rPr>
              <a:t>Complete the application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3255AA-7A76-DA4E-BC18-0F47BE1C9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Forensic Science Education Programs Accreditation Commission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D7CAEF7E-6C60-4443-A1FE-DE03FB56C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1012" y="228600"/>
            <a:ext cx="82296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200" dirty="0">
                <a:solidFill>
                  <a:srgbClr val="FADC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Report</a:t>
            </a:r>
          </a:p>
        </p:txBody>
      </p:sp>
      <p:sp>
        <p:nvSpPr>
          <p:cNvPr id="30723" name="TextBox 3">
            <a:extLst>
              <a:ext uri="{FF2B5EF4-FFF2-40B4-BE49-F238E27FC236}">
                <a16:creationId xmlns:a16="http://schemas.microsoft.com/office/drawing/2014/main" id="{873F307C-7A97-ED4D-BC23-CED486B8F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812" y="1066800"/>
            <a:ext cx="8763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ECDDAA"/>
                </a:solidFill>
              </a:rPr>
              <a:t>Record specific observations and evidence related to each Standard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ECDDAA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ECDDAA"/>
                </a:solidFill>
              </a:rPr>
              <a:t>Address all Standards and any initial comments by the Commission’s Administrative Team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ECDDAA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ECDDAA"/>
                </a:solidFill>
              </a:rPr>
              <a:t>Do not indicate compliance or non-compliance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ECDDAA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ECDDAA"/>
                </a:solidFill>
              </a:rPr>
              <a:t>Evaluation report is pre-decisional as FEPAC Commission makes all accreditation decisions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6F342B-7562-6E44-86B4-E05DE282E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Forensic Science Education Programs Accreditation Commission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15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735D6048-A55E-3C48-94C7-C06AAFBF4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1012" y="228600"/>
            <a:ext cx="82296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200" dirty="0">
                <a:solidFill>
                  <a:srgbClr val="FADC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Summation Conference</a:t>
            </a:r>
          </a:p>
        </p:txBody>
      </p:sp>
      <p:sp>
        <p:nvSpPr>
          <p:cNvPr id="31747" name="TextBox 3">
            <a:extLst>
              <a:ext uri="{FF2B5EF4-FFF2-40B4-BE49-F238E27FC236}">
                <a16:creationId xmlns:a16="http://schemas.microsoft.com/office/drawing/2014/main" id="{26FB0E92-8DBE-E34A-96FD-86788C615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812" y="1066800"/>
            <a:ext cx="87630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ECDDAA"/>
                </a:solidFill>
              </a:rPr>
              <a:t>Held at the end of the evaluation.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ECDDAA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ECDDAA"/>
                </a:solidFill>
              </a:rPr>
              <a:t>Includes the Evaluation Team, program director and any others the director chooses.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ECDDAA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ECDDAA"/>
                </a:solidFill>
              </a:rPr>
              <a:t>Defer to the Institution’s administration and/or Program Director’s choice whether this is open to the staff or to a smaller group consisting of department chairs, etc.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ECDDAA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ECDDAA"/>
                </a:solidFill>
              </a:rPr>
              <a:t>Suggested topics and format provided in the Evaluators’ Manual.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D39524-00C2-FB45-B8AA-BA741C924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Forensic Science Education Programs Accreditation Commission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12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>
            <a:extLst>
              <a:ext uri="{FF2B5EF4-FFF2-40B4-BE49-F238E27FC236}">
                <a16:creationId xmlns:a16="http://schemas.microsoft.com/office/drawing/2014/main" id="{EDDBD61C-73D6-0940-AE51-AF7EC2362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7212" y="533401"/>
            <a:ext cx="38100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Application Form 5.5  found on the FEPAC website</a:t>
            </a:r>
          </a:p>
        </p:txBody>
      </p:sp>
      <p:pic>
        <p:nvPicPr>
          <p:cNvPr id="6147" name="Picture 4">
            <a:extLst>
              <a:ext uri="{FF2B5EF4-FFF2-40B4-BE49-F238E27FC236}">
                <a16:creationId xmlns:a16="http://schemas.microsoft.com/office/drawing/2014/main" id="{F7EE8D06-C66B-F049-A5BF-5A186EF94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3" t="10768" r="33463" b="6154"/>
          <a:stretch>
            <a:fillRect/>
          </a:stretch>
        </p:blipFill>
        <p:spPr bwMode="auto">
          <a:xfrm>
            <a:off x="5637212" y="76200"/>
            <a:ext cx="4648200" cy="627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31A512-294C-1443-8A56-0DE76EA5D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Forensic Science Education Programs Accreditation Commission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36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929B7B2-311F-944E-85F1-8373983EC5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7662" y="533401"/>
            <a:ext cx="4419600" cy="2011363"/>
          </a:xfrm>
        </p:spPr>
        <p:txBody>
          <a:bodyPr vert="horz" lIns="0" tIns="45720" rIns="0" bIns="0" rtlCol="0" anchor="b">
            <a:normAutofit fontScale="90000"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en-US" sz="3200">
                <a:cs typeface="Times New Roman" panose="02020603050405020304" pitchFamily="18" charset="0"/>
              </a:rPr>
              <a:t>On-site Evaluator </a:t>
            </a:r>
            <a:br>
              <a:rPr lang="en-US" altLang="en-US" sz="3200">
                <a:cs typeface="Times New Roman" panose="02020603050405020304" pitchFamily="18" charset="0"/>
              </a:rPr>
            </a:br>
            <a:r>
              <a:rPr lang="en-US" altLang="en-US" sz="3200">
                <a:cs typeface="Times New Roman" panose="02020603050405020304" pitchFamily="18" charset="0"/>
              </a:rPr>
              <a:t>Conflict of Interest </a:t>
            </a:r>
            <a:br>
              <a:rPr lang="en-US" altLang="en-US" sz="3200">
                <a:cs typeface="Times New Roman" panose="02020603050405020304" pitchFamily="18" charset="0"/>
              </a:rPr>
            </a:br>
            <a:r>
              <a:rPr lang="en-US" altLang="en-US" sz="3200">
                <a:cs typeface="Times New Roman" panose="02020603050405020304" pitchFamily="18" charset="0"/>
              </a:rPr>
              <a:t>Form 5.6</a:t>
            </a:r>
            <a:br>
              <a:rPr lang="en-US" altLang="en-US" sz="3200">
                <a:cs typeface="Times New Roman" panose="02020603050405020304" pitchFamily="18" charset="0"/>
              </a:rPr>
            </a:br>
            <a:br>
              <a:rPr lang="en-US" altLang="en-US" sz="3200">
                <a:cs typeface="Times New Roman" panose="02020603050405020304" pitchFamily="18" charset="0"/>
              </a:rPr>
            </a:br>
            <a:endParaRPr lang="en-US" altLang="en-US" sz="3200"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80337F2-B308-E34A-BDF0-F32AEA233E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39887" y="2133601"/>
            <a:ext cx="4419600" cy="452596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altLang="en-US" sz="2800" dirty="0">
                <a:solidFill>
                  <a:schemeClr val="accent5"/>
                </a:solidFill>
                <a:cs typeface="Times New Roman" panose="02020603050405020304" pitchFamily="18" charset="0"/>
              </a:rPr>
              <a:t>Not employed by or graduate of the University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altLang="en-US" sz="2800" dirty="0">
                <a:solidFill>
                  <a:schemeClr val="accent5"/>
                </a:solidFill>
                <a:cs typeface="Times New Roman" panose="02020603050405020304" pitchFamily="18" charset="0"/>
              </a:rPr>
              <a:t>Program has the right to request replacement of an evaluation team member</a:t>
            </a:r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12CB3A7A-FFE7-354D-93AB-2BC82D2D7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1" t="10606" r="34659" b="6061"/>
          <a:stretch>
            <a:fillRect/>
          </a:stretch>
        </p:blipFill>
        <p:spPr bwMode="auto">
          <a:xfrm>
            <a:off x="6170613" y="274639"/>
            <a:ext cx="4270375" cy="60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B2ADE6-4FCD-1142-866A-F7B3C3598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Forensic Science Education Programs Accreditation Commission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AEC44BD-135E-C94F-AE09-11916A8D2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6712" y="485776"/>
            <a:ext cx="4419600" cy="2011363"/>
          </a:xfrm>
        </p:spPr>
        <p:txBody>
          <a:bodyPr vert="horz" lIns="0" tIns="45720" rIns="0" bIns="0" rtlCol="0" anchor="b">
            <a:norm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en-US" sz="3200">
                <a:cs typeface="Times New Roman" panose="02020603050405020304" pitchFamily="18" charset="0"/>
              </a:rPr>
              <a:t>On-site Evaluator Ethics and Professionalism</a:t>
            </a:r>
            <a:br>
              <a:rPr lang="en-US" altLang="en-US">
                <a:cs typeface="Times New Roman" panose="02020603050405020304" pitchFamily="18" charset="0"/>
              </a:rPr>
            </a:br>
            <a:br>
              <a:rPr lang="en-US" altLang="en-US">
                <a:cs typeface="Times New Roman" panose="02020603050405020304" pitchFamily="18" charset="0"/>
              </a:rPr>
            </a:br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28988DD-67E0-B345-A9E9-025E844778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1012" y="1905001"/>
            <a:ext cx="4419600" cy="4525963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altLang="en-US" sz="2800" dirty="0">
                <a:solidFill>
                  <a:schemeClr val="accent5"/>
                </a:solidFill>
                <a:cs typeface="Times New Roman" panose="02020603050405020304" pitchFamily="18" charset="0"/>
              </a:rPr>
              <a:t>Represent FEPAC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altLang="en-US" sz="2800" dirty="0">
                <a:solidFill>
                  <a:schemeClr val="accent5"/>
                </a:solidFill>
                <a:cs typeface="Times New Roman" panose="02020603050405020304" pitchFamily="18" charset="0"/>
              </a:rPr>
              <a:t>Fact-finder only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altLang="en-US" sz="2800" dirty="0">
                <a:solidFill>
                  <a:schemeClr val="accent5"/>
                </a:solidFill>
                <a:cs typeface="Times New Roman" panose="02020603050405020304" pitchFamily="18" charset="0"/>
              </a:rPr>
              <a:t>Fair, open, unbiased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altLang="en-US" sz="2800" dirty="0">
                <a:solidFill>
                  <a:schemeClr val="accent5"/>
                </a:solidFill>
                <a:cs typeface="Times New Roman" panose="02020603050405020304" pitchFamily="18" charset="0"/>
              </a:rPr>
              <a:t>Consider only FEPAC standards in your review, not your personal views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altLang="en-US" sz="2800" dirty="0">
                <a:solidFill>
                  <a:schemeClr val="accent5"/>
                </a:solidFill>
                <a:cs typeface="Times New Roman" panose="02020603050405020304" pitchFamily="18" charset="0"/>
              </a:rPr>
              <a:t>Maintain confidentiality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altLang="en-US" sz="2800" dirty="0">
                <a:solidFill>
                  <a:schemeClr val="accent5"/>
                </a:solidFill>
                <a:cs typeface="Times New Roman" panose="02020603050405020304" pitchFamily="18" charset="0"/>
              </a:rPr>
              <a:t>Use for personal gain prohibited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B0C3E7EC-F94E-0C4B-A737-78F3EBA1F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3" t="11111" r="34721" b="6349"/>
          <a:stretch>
            <a:fillRect/>
          </a:stretch>
        </p:blipFill>
        <p:spPr bwMode="auto">
          <a:xfrm>
            <a:off x="6018212" y="152400"/>
            <a:ext cx="4343400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DE7384-D5B9-FA45-AD25-84B96DB32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Forensic Science Education Programs Accreditation Commission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38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ABD0334-A990-EB49-9E93-ADC69C5258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5812" y="1"/>
            <a:ext cx="8229600" cy="2011363"/>
          </a:xfrm>
        </p:spPr>
        <p:txBody>
          <a:bodyPr vert="horz" lIns="0" tIns="45720" rIns="0" bIns="0" rtlCol="0" anchor="b">
            <a:norm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en-US">
                <a:cs typeface="Times New Roman" panose="02020603050405020304" pitchFamily="18" charset="0"/>
              </a:rPr>
              <a:t>On-site Evaluator</a:t>
            </a:r>
            <a:br>
              <a:rPr lang="en-US" altLang="en-US">
                <a:cs typeface="Times New Roman" panose="02020603050405020304" pitchFamily="18" charset="0"/>
              </a:rPr>
            </a:br>
            <a:br>
              <a:rPr lang="en-US" altLang="en-US">
                <a:cs typeface="Times New Roman" panose="02020603050405020304" pitchFamily="18" charset="0"/>
              </a:rPr>
            </a:br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5B0CA65-8EDE-8747-9327-ED46E6BDB6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1012" y="1166018"/>
            <a:ext cx="8839200" cy="4525963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buClr>
                <a:schemeClr val="tx1"/>
              </a:buClr>
              <a:defRPr/>
            </a:pPr>
            <a:r>
              <a:rPr lang="en-US" altLang="en-US" sz="2800" dirty="0">
                <a:solidFill>
                  <a:schemeClr val="accent5"/>
                </a:solidFill>
                <a:cs typeface="Times New Roman" panose="02020603050405020304" pitchFamily="18" charset="0"/>
              </a:rPr>
              <a:t>You are a guest of the Institution</a:t>
            </a:r>
          </a:p>
          <a:p>
            <a:pPr marL="609600" indent="-609600">
              <a:buClr>
                <a:schemeClr val="tx1"/>
              </a:buClr>
              <a:defRPr/>
            </a:pPr>
            <a:r>
              <a:rPr lang="en-US" altLang="en-US" sz="2800" dirty="0">
                <a:solidFill>
                  <a:schemeClr val="accent5"/>
                </a:solidFill>
                <a:cs typeface="Times New Roman" panose="02020603050405020304" pitchFamily="18" charset="0"/>
              </a:rPr>
              <a:t>Demonstrate professional behavior in speech and dress</a:t>
            </a:r>
          </a:p>
          <a:p>
            <a:pPr marL="609600" indent="-609600">
              <a:buClr>
                <a:schemeClr val="tx1"/>
              </a:buClr>
              <a:defRPr/>
            </a:pPr>
            <a:r>
              <a:rPr lang="en-US" altLang="en-US" sz="2800" dirty="0">
                <a:solidFill>
                  <a:schemeClr val="accent5"/>
                </a:solidFill>
                <a:cs typeface="Times New Roman" panose="02020603050405020304" pitchFamily="18" charset="0"/>
              </a:rPr>
              <a:t>Be sensitive to the stress the Program is under</a:t>
            </a:r>
          </a:p>
          <a:p>
            <a:pPr marL="609600" indent="-609600">
              <a:buClr>
                <a:schemeClr val="tx1"/>
              </a:buClr>
              <a:defRPr/>
            </a:pPr>
            <a:r>
              <a:rPr lang="en-US" altLang="en-US" sz="2800" dirty="0">
                <a:solidFill>
                  <a:schemeClr val="accent5"/>
                </a:solidFill>
                <a:cs typeface="Times New Roman" panose="02020603050405020304" pitchFamily="18" charset="0"/>
              </a:rPr>
              <a:t>Be objective</a:t>
            </a:r>
          </a:p>
          <a:p>
            <a:pPr marL="609600" indent="-609600">
              <a:buClr>
                <a:schemeClr val="tx1"/>
              </a:buClr>
              <a:defRPr/>
            </a:pPr>
            <a:r>
              <a:rPr lang="en-US" altLang="en-US" sz="2800" dirty="0">
                <a:solidFill>
                  <a:schemeClr val="accent5"/>
                </a:solidFill>
                <a:cs typeface="Times New Roman" panose="02020603050405020304" pitchFamily="18" charset="0"/>
              </a:rPr>
              <a:t>Fact-finding only, you are not a consultant</a:t>
            </a:r>
          </a:p>
          <a:p>
            <a:pPr marL="609600" indent="-609600">
              <a:buClr>
                <a:schemeClr val="tx1"/>
              </a:buClr>
              <a:defRPr/>
            </a:pPr>
            <a:r>
              <a:rPr lang="en-US" altLang="en-US" sz="2800" dirty="0">
                <a:solidFill>
                  <a:schemeClr val="accent5"/>
                </a:solidFill>
                <a:cs typeface="Times New Roman" panose="02020603050405020304" pitchFamily="18" charset="0"/>
              </a:rPr>
              <a:t>You do not argue, disagree or negotiate</a:t>
            </a:r>
          </a:p>
          <a:p>
            <a:pPr marL="609600" indent="-609600">
              <a:buClr>
                <a:schemeClr val="tx1"/>
              </a:buClr>
              <a:defRPr/>
            </a:pPr>
            <a:r>
              <a:rPr lang="en-US" altLang="en-US" sz="2800" dirty="0">
                <a:solidFill>
                  <a:schemeClr val="accent5"/>
                </a:solidFill>
                <a:cs typeface="Times New Roman" panose="02020603050405020304" pitchFamily="18" charset="0"/>
              </a:rPr>
              <a:t>You do not give an opinion as to what the Commission may decide</a:t>
            </a:r>
          </a:p>
          <a:p>
            <a:pPr marL="609600" indent="-609600">
              <a:buClr>
                <a:schemeClr val="tx1"/>
              </a:buClr>
              <a:defRPr/>
            </a:pPr>
            <a:r>
              <a:rPr lang="en-US" altLang="en-US" sz="2800" dirty="0">
                <a:solidFill>
                  <a:schemeClr val="accent5"/>
                </a:solidFill>
                <a:cs typeface="Times New Roman" panose="02020603050405020304" pitchFamily="18" charset="0"/>
              </a:rPr>
              <a:t>You do not provide or show a copy of your report as it is pre-decisional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C17043-222D-9040-B5DF-22D943DEB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Forensic Science Education Programs Accreditation Commission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3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9F5C250-8482-E046-83A0-06E49755D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5812" y="1"/>
            <a:ext cx="8229600" cy="2011363"/>
          </a:xfrm>
        </p:spPr>
        <p:txBody>
          <a:bodyPr vert="horz" lIns="0" tIns="45720" rIns="0" bIns="0" rtlCol="0" anchor="b">
            <a:norm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en-US">
                <a:cs typeface="Times New Roman" panose="02020603050405020304" pitchFamily="18" charset="0"/>
              </a:rPr>
              <a:t>On-site Evaluator’s Responsibilities</a:t>
            </a:r>
            <a:br>
              <a:rPr lang="en-US" altLang="en-US">
                <a:cs typeface="Times New Roman" panose="02020603050405020304" pitchFamily="18" charset="0"/>
              </a:rPr>
            </a:br>
            <a:br>
              <a:rPr lang="en-US" altLang="en-US">
                <a:cs typeface="Times New Roman" panose="02020603050405020304" pitchFamily="18" charset="0"/>
              </a:rPr>
            </a:br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D3FE0DD-6B84-CD48-BDDB-CA9FFDDC39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1012" y="1166019"/>
            <a:ext cx="8839200" cy="4525962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buClr>
                <a:schemeClr val="tx1"/>
              </a:buClr>
              <a:defRPr/>
            </a:pPr>
            <a:r>
              <a:rPr lang="en-US" altLang="en-US" sz="2800" dirty="0">
                <a:solidFill>
                  <a:schemeClr val="accent5"/>
                </a:solidFill>
                <a:cs typeface="Times New Roman" panose="02020603050405020304" pitchFamily="18" charset="0"/>
              </a:rPr>
              <a:t>Know and understand the FEPAC Standards</a:t>
            </a:r>
          </a:p>
          <a:p>
            <a:pPr marL="609600" indent="-609600">
              <a:buClr>
                <a:schemeClr val="tx1"/>
              </a:buClr>
              <a:defRPr/>
            </a:pPr>
            <a:r>
              <a:rPr lang="en-US" altLang="en-US" sz="2800" dirty="0">
                <a:solidFill>
                  <a:schemeClr val="accent5"/>
                </a:solidFill>
                <a:cs typeface="Times New Roman" panose="02020603050405020304" pitchFamily="18" charset="0"/>
              </a:rPr>
              <a:t>Read the Self-Study before the visit</a:t>
            </a:r>
          </a:p>
          <a:p>
            <a:pPr marL="609600" indent="-609600">
              <a:buClr>
                <a:schemeClr val="tx1"/>
              </a:buClr>
              <a:defRPr/>
            </a:pPr>
            <a:r>
              <a:rPr lang="en-US" altLang="en-US" sz="2800" dirty="0">
                <a:solidFill>
                  <a:schemeClr val="accent5"/>
                </a:solidFill>
                <a:cs typeface="Times New Roman" panose="02020603050405020304" pitchFamily="18" charset="0"/>
              </a:rPr>
              <a:t>Compare the written report to the Standards</a:t>
            </a:r>
          </a:p>
          <a:p>
            <a:pPr marL="609600" indent="-609600">
              <a:buClr>
                <a:schemeClr val="tx1"/>
              </a:buClr>
              <a:defRPr/>
            </a:pPr>
            <a:r>
              <a:rPr lang="en-US" altLang="en-US" sz="2800" dirty="0">
                <a:solidFill>
                  <a:schemeClr val="accent5"/>
                </a:solidFill>
                <a:cs typeface="Times New Roman" panose="02020603050405020304" pitchFamily="18" charset="0"/>
              </a:rPr>
              <a:t>Conduct interviews, listen and assess</a:t>
            </a:r>
          </a:p>
          <a:p>
            <a:pPr marL="609600" indent="-609600">
              <a:buClr>
                <a:schemeClr val="tx1"/>
              </a:buClr>
              <a:defRPr/>
            </a:pPr>
            <a:r>
              <a:rPr lang="en-US" altLang="en-US" sz="2800" dirty="0">
                <a:solidFill>
                  <a:schemeClr val="accent5"/>
                </a:solidFill>
                <a:cs typeface="Times New Roman" panose="02020603050405020304" pitchFamily="18" charset="0"/>
              </a:rPr>
              <a:t>Seek clarification or additional documentation if necessary</a:t>
            </a:r>
          </a:p>
          <a:p>
            <a:pPr marL="609600" indent="-609600">
              <a:buClr>
                <a:schemeClr val="tx1"/>
              </a:buClr>
              <a:defRPr/>
            </a:pPr>
            <a:r>
              <a:rPr lang="en-US" altLang="en-US" sz="2800" dirty="0">
                <a:solidFill>
                  <a:schemeClr val="accent5"/>
                </a:solidFill>
                <a:cs typeface="Times New Roman" panose="02020603050405020304" pitchFamily="18" charset="0"/>
              </a:rPr>
              <a:t>Be prepared and adhere to the schedule</a:t>
            </a:r>
          </a:p>
          <a:p>
            <a:pPr marL="609600" indent="-609600">
              <a:buClr>
                <a:schemeClr val="tx1"/>
              </a:buClr>
              <a:defRPr/>
            </a:pPr>
            <a:r>
              <a:rPr lang="en-US" altLang="en-US" sz="2800" dirty="0">
                <a:solidFill>
                  <a:schemeClr val="accent5"/>
                </a:solidFill>
                <a:cs typeface="Times New Roman" panose="02020603050405020304" pitchFamily="18" charset="0"/>
              </a:rPr>
              <a:t>Be flexible</a:t>
            </a:r>
          </a:p>
          <a:p>
            <a:pPr marL="609600" indent="-609600">
              <a:buClr>
                <a:schemeClr val="tx1"/>
              </a:buClr>
              <a:defRPr/>
            </a:pPr>
            <a:r>
              <a:rPr lang="en-US" altLang="en-US" sz="2800" dirty="0">
                <a:solidFill>
                  <a:schemeClr val="accent5"/>
                </a:solidFill>
                <a:cs typeface="Times New Roman" panose="02020603050405020304" pitchFamily="18" charset="0"/>
              </a:rPr>
              <a:t>Provide a draft comments and report to the Team Leader before you leave the Institution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BA7C0A-C0C1-6540-B68C-F230AB3CD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Forensic Science Education Programs Accreditation Commission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5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76E22DA-1B11-0D40-922B-CA2B6FAE7E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5812" y="1"/>
            <a:ext cx="8229600" cy="2011363"/>
          </a:xfrm>
        </p:spPr>
        <p:txBody>
          <a:bodyPr vert="horz" lIns="0" tIns="45720" rIns="0" bIns="0" rtlCol="0" anchor="b">
            <a:norm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en-US">
                <a:cs typeface="Times New Roman" panose="02020603050405020304" pitchFamily="18" charset="0"/>
              </a:rPr>
              <a:t>Team Leader’s Responsibilities</a:t>
            </a:r>
            <a:br>
              <a:rPr lang="en-US" altLang="en-US">
                <a:cs typeface="Times New Roman" panose="02020603050405020304" pitchFamily="18" charset="0"/>
              </a:rPr>
            </a:br>
            <a:br>
              <a:rPr lang="en-US" altLang="en-US">
                <a:cs typeface="Times New Roman" panose="02020603050405020304" pitchFamily="18" charset="0"/>
              </a:rPr>
            </a:br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62897B9-0A73-9B4B-AAB9-D484D1632D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4812" y="1166019"/>
            <a:ext cx="8839200" cy="4525962"/>
          </a:xfrm>
        </p:spPr>
        <p:txBody>
          <a:bodyPr>
            <a:normAutofit fontScale="92500"/>
          </a:bodyPr>
          <a:lstStyle/>
          <a:p>
            <a:pPr marL="609600" indent="-609600">
              <a:buClr>
                <a:schemeClr val="tx1"/>
              </a:buClr>
              <a:defRPr/>
            </a:pPr>
            <a:r>
              <a:rPr lang="en-US" altLang="en-US" sz="2800" dirty="0">
                <a:solidFill>
                  <a:schemeClr val="accent5"/>
                </a:solidFill>
                <a:cs typeface="Times New Roman" panose="02020603050405020304" pitchFamily="18" charset="0"/>
              </a:rPr>
              <a:t>Know and understand the FEPAC Standards</a:t>
            </a:r>
          </a:p>
          <a:p>
            <a:pPr marL="609600" indent="-609600">
              <a:buClr>
                <a:schemeClr val="tx1"/>
              </a:buClr>
              <a:defRPr/>
            </a:pPr>
            <a:r>
              <a:rPr lang="en-US" altLang="en-US" sz="2800" dirty="0">
                <a:solidFill>
                  <a:schemeClr val="accent5"/>
                </a:solidFill>
                <a:cs typeface="Times New Roman" panose="02020603050405020304" pitchFamily="18" charset="0"/>
              </a:rPr>
              <a:t>Communicate frequently with the Program throughout the process</a:t>
            </a:r>
          </a:p>
          <a:p>
            <a:pPr marL="609600" indent="-609600">
              <a:buClr>
                <a:schemeClr val="tx1"/>
              </a:buClr>
              <a:defRPr/>
            </a:pPr>
            <a:r>
              <a:rPr lang="en-US" altLang="en-US" sz="2800" dirty="0">
                <a:solidFill>
                  <a:schemeClr val="accent5"/>
                </a:solidFill>
                <a:cs typeface="Times New Roman" panose="02020603050405020304" pitchFamily="18" charset="0"/>
              </a:rPr>
              <a:t>Eliminate any final summation surprises</a:t>
            </a:r>
          </a:p>
          <a:p>
            <a:pPr marL="609600" indent="-609600">
              <a:buClr>
                <a:schemeClr val="tx1"/>
              </a:buClr>
              <a:defRPr/>
            </a:pPr>
            <a:r>
              <a:rPr lang="en-US" altLang="en-US" sz="2800" dirty="0">
                <a:solidFill>
                  <a:schemeClr val="accent5"/>
                </a:solidFill>
                <a:cs typeface="Times New Roman" panose="02020603050405020304" pitchFamily="18" charset="0"/>
              </a:rPr>
              <a:t>Mediate any issues between team members and Program</a:t>
            </a:r>
          </a:p>
          <a:p>
            <a:pPr marL="609600" indent="-609600">
              <a:buClr>
                <a:schemeClr val="tx1"/>
              </a:buClr>
              <a:defRPr/>
            </a:pPr>
            <a:r>
              <a:rPr lang="en-US" altLang="en-US" sz="2800" dirty="0">
                <a:solidFill>
                  <a:schemeClr val="accent5"/>
                </a:solidFill>
                <a:cs typeface="Times New Roman" panose="02020603050405020304" pitchFamily="18" charset="0"/>
              </a:rPr>
              <a:t>Assimilate and submit the final report to the Commission</a:t>
            </a:r>
          </a:p>
          <a:p>
            <a:pPr marL="609600" indent="-609600">
              <a:buClr>
                <a:schemeClr val="tx1"/>
              </a:buClr>
              <a:defRPr/>
            </a:pPr>
            <a:r>
              <a:rPr lang="en-US" altLang="en-US" sz="2800" dirty="0">
                <a:solidFill>
                  <a:schemeClr val="accent5"/>
                </a:solidFill>
                <a:cs typeface="Times New Roman" panose="02020603050405020304" pitchFamily="18" charset="0"/>
              </a:rPr>
              <a:t>Copy the Accreditation Coordinator on all communication with the Program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FEC289-8FDE-DF4A-ADDD-96960FBAB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Forensic Science Education Programs Accreditation Commission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7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39C81185-60BE-A441-A6CA-7A1F9B78E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4812" y="457201"/>
            <a:ext cx="38100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en-US" altLang="en-US" dirty="0"/>
              <a:t>Become familiar with the On-Site Evaluator’s Manual</a:t>
            </a:r>
          </a:p>
          <a:p>
            <a:pPr marL="0" indent="0" algn="ctr">
              <a:buNone/>
              <a:defRPr/>
            </a:pPr>
            <a:r>
              <a:rPr lang="en-US" altLang="en-US" dirty="0"/>
              <a:t>(last revised 2020)</a:t>
            </a:r>
          </a:p>
          <a:p>
            <a:pPr marL="0" indent="0">
              <a:buNone/>
              <a:defRPr/>
            </a:pPr>
            <a:endParaRPr lang="en-US" altLang="en-US" dirty="0"/>
          </a:p>
          <a:p>
            <a:pPr marL="0" indent="0">
              <a:buNone/>
              <a:defRPr/>
            </a:pPr>
            <a:r>
              <a:rPr lang="en-US" altLang="en-US" sz="2000" dirty="0">
                <a:solidFill>
                  <a:schemeClr val="accent5"/>
                </a:solidFill>
              </a:rPr>
              <a:t>Suggestions for meeting with the Institution’s Administration and Program</a:t>
            </a:r>
          </a:p>
          <a:p>
            <a:pPr marL="0" indent="0">
              <a:buNone/>
              <a:defRPr/>
            </a:pPr>
            <a:endParaRPr lang="en-US" altLang="en-US" sz="2000" dirty="0">
              <a:solidFill>
                <a:schemeClr val="accent5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000" dirty="0">
                <a:solidFill>
                  <a:schemeClr val="accent5"/>
                </a:solidFill>
              </a:rPr>
              <a:t>Sample reports</a:t>
            </a:r>
          </a:p>
          <a:p>
            <a:pPr marL="0" indent="0">
              <a:buNone/>
              <a:defRPr/>
            </a:pPr>
            <a:endParaRPr lang="en-US" altLang="en-US" sz="2000" dirty="0">
              <a:solidFill>
                <a:schemeClr val="accent5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000" dirty="0">
                <a:solidFill>
                  <a:schemeClr val="accent5"/>
                </a:solidFill>
              </a:rPr>
              <a:t>Checklist for required documentation from the Program</a:t>
            </a:r>
          </a:p>
          <a:p>
            <a:pPr marL="0" indent="0">
              <a:buNone/>
              <a:defRPr/>
            </a:pPr>
            <a:endParaRPr lang="en-US" altLang="en-US" sz="2000" dirty="0">
              <a:solidFill>
                <a:schemeClr val="accent5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000" dirty="0">
                <a:solidFill>
                  <a:schemeClr val="accent5"/>
                </a:solidFill>
              </a:rPr>
              <a:t>Sample on-site agenda</a:t>
            </a: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04110B51-EBD1-3147-BA3D-B8565EE59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2" t="13432" r="38806" b="5969"/>
          <a:stretch>
            <a:fillRect/>
          </a:stretch>
        </p:blipFill>
        <p:spPr bwMode="auto">
          <a:xfrm>
            <a:off x="5713412" y="152401"/>
            <a:ext cx="4724400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2BD9FD-3A08-3848-A022-621EBBB23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Forensic Science Education Programs Accreditation Commission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9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110</TotalTime>
  <Words>1133</Words>
  <Application>Microsoft Macintosh PowerPoint</Application>
  <PresentationFormat>Custom</PresentationFormat>
  <Paragraphs>167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Corbel</vt:lpstr>
      <vt:lpstr>Times New Roman</vt:lpstr>
      <vt:lpstr>Digital Blue Tunnel 16x9</vt:lpstr>
      <vt:lpstr>Essential Information to Become a FEPAC Evaluator</vt:lpstr>
      <vt:lpstr>Who may become an On-site Evaluator?  </vt:lpstr>
      <vt:lpstr>PowerPoint Presentation</vt:lpstr>
      <vt:lpstr>On-site Evaluator  Conflict of Interest  Form 5.6  </vt:lpstr>
      <vt:lpstr>On-site Evaluator Ethics and Professionalism  </vt:lpstr>
      <vt:lpstr>On-site Evaluator  </vt:lpstr>
      <vt:lpstr>On-site Evaluator’s Responsibilities  </vt:lpstr>
      <vt:lpstr>Team Leader’s Responsibilities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3.10a Review process of the Program’s initial input in the Self-Study for 3.10a – an unacceptable example</vt:lpstr>
      <vt:lpstr>3.10a Review process of the Program’s initial input in the Self-Study for 3.10a – an acceptable example </vt:lpstr>
      <vt:lpstr>3.10a Review process of the Program’s initial input in the Self-Study for 3.10a – a common example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Kathy Howard</dc:creator>
  <cp:lastModifiedBy>Nancy Jackson</cp:lastModifiedBy>
  <cp:revision>10</cp:revision>
  <dcterms:created xsi:type="dcterms:W3CDTF">2020-08-18T15:35:43Z</dcterms:created>
  <dcterms:modified xsi:type="dcterms:W3CDTF">2020-10-07T16:12:48Z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