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handoutMasterIdLst>
    <p:handoutMasterId r:id="rId13"/>
  </p:handoutMasterIdLst>
  <p:sldIdLst>
    <p:sldId id="256" r:id="rId2"/>
    <p:sldId id="257" r:id="rId3"/>
    <p:sldId id="263" r:id="rId4"/>
    <p:sldId id="260" r:id="rId5"/>
    <p:sldId id="266" r:id="rId6"/>
    <p:sldId id="262" r:id="rId7"/>
    <p:sldId id="261" r:id="rId8"/>
    <p:sldId id="271" r:id="rId9"/>
    <p:sldId id="269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4E5"/>
    <a:srgbClr val="46E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8" autoAdjust="0"/>
    <p:restoredTop sz="94694" autoAdjust="0"/>
  </p:normalViewPr>
  <p:slideViewPr>
    <p:cSldViewPr snapToGrid="0" snapToObjects="1">
      <p:cViewPr varScale="1">
        <p:scale>
          <a:sx n="112" d="100"/>
          <a:sy n="112" d="100"/>
        </p:scale>
        <p:origin x="10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EA7663-681B-4A72-AF9D-99FDEC1C65D9}">
      <dgm:prSet custT="1"/>
      <dgm:spPr/>
      <dgm:t>
        <a:bodyPr/>
        <a:lstStyle/>
        <a:p>
          <a:r>
            <a:rPr lang="en-US" sz="2100" b="1" dirty="0"/>
            <a:t>The Average Days From Submission to                First Decision was                     </a:t>
          </a:r>
          <a:r>
            <a:rPr lang="en-US" sz="3200" b="1" dirty="0">
              <a:solidFill>
                <a:schemeClr val="accent1">
                  <a:lumMod val="75000"/>
                </a:schemeClr>
              </a:solidFill>
            </a:rPr>
            <a:t>37 Days </a:t>
          </a:r>
        </a:p>
      </dgm:t>
    </dgm:pt>
    <dgm:pt modelId="{69BB1D19-DD91-4D93-9B17-22BBE1B1C19C}" type="parTrans" cxnId="{5C0FDFC2-006E-4B62-958C-23D599AFDF27}">
      <dgm:prSet/>
      <dgm:spPr/>
      <dgm:t>
        <a:bodyPr/>
        <a:lstStyle/>
        <a:p>
          <a:endParaRPr lang="en-US"/>
        </a:p>
      </dgm:t>
    </dgm:pt>
    <dgm:pt modelId="{4928DECC-82E3-426D-891F-7D4580F71C47}" type="sibTrans" cxnId="{5C0FDFC2-006E-4B62-958C-23D599AFDF27}">
      <dgm:prSet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The Average Days From Submission to                Final Decision was                 </a:t>
          </a:r>
          <a:r>
            <a:rPr lang="en-US" sz="3200" b="1" dirty="0">
              <a:solidFill>
                <a:srgbClr val="355DA7"/>
              </a:solidFill>
            </a:rPr>
            <a:t>50 Days </a:t>
          </a:r>
          <a:endParaRPr lang="en-US" sz="3200" b="1" dirty="0">
            <a:solidFill>
              <a:schemeClr val="accent1">
                <a:lumMod val="75000"/>
              </a:schemeClr>
            </a:solidFill>
          </a:endParaRP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F45B0-1808-834C-8614-C17F6D60F706}" type="pres">
      <dgm:prSet presAssocID="{B4EA7663-681B-4A72-AF9D-99FDEC1C65D9}" presName="hierRoot1" presStyleCnt="0"/>
      <dgm:spPr/>
    </dgm:pt>
    <dgm:pt modelId="{E524CAFB-3688-DA4B-8DE0-DC02E6F89BF3}" type="pres">
      <dgm:prSet presAssocID="{B4EA7663-681B-4A72-AF9D-99FDEC1C65D9}" presName="composite" presStyleCnt="0"/>
      <dgm:spPr/>
    </dgm:pt>
    <dgm:pt modelId="{6E10F626-3B5B-BA42-AEE7-144328585C7F}" type="pres">
      <dgm:prSet presAssocID="{B4EA7663-681B-4A72-AF9D-99FDEC1C65D9}" presName="background" presStyleLbl="node0" presStyleIdx="0" presStyleCnt="2"/>
      <dgm:spPr/>
    </dgm:pt>
    <dgm:pt modelId="{A60354DB-E125-FB45-AB88-15127C750C5D}" type="pres">
      <dgm:prSet presAssocID="{B4EA7663-681B-4A72-AF9D-99FDEC1C65D9}" presName="text" presStyleLbl="fgAcc0" presStyleIdx="0" presStyleCnt="2" custLinFactNeighborX="1893" custLinFactNeighborY="331">
        <dgm:presLayoutVars>
          <dgm:chPref val="3"/>
        </dgm:presLayoutVars>
      </dgm:prSet>
      <dgm:spPr/>
    </dgm:pt>
    <dgm:pt modelId="{2CED5DA4-F299-C745-9235-3D19E4C0FA32}" type="pres">
      <dgm:prSet presAssocID="{B4EA7663-681B-4A72-AF9D-99FDEC1C65D9}" presName="hierChild2" presStyleCnt="0"/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1" presStyleCnt="2"/>
      <dgm:spPr/>
    </dgm:pt>
    <dgm:pt modelId="{F8B9F796-50ED-A94E-A348-67CDD102ED46}" type="pres">
      <dgm:prSet presAssocID="{390901F6-1A59-463D-B2DB-E6444F52B12C}" presName="text" presStyleLbl="fgAcc0" presStyleIdx="1" presStyleCnt="2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</dgm:ptLst>
  <dgm:cxnLst>
    <dgm:cxn modelId="{6D921519-83F6-A04A-853F-84FDE17DC586}" type="presOf" srcId="{B4EA7663-681B-4A72-AF9D-99FDEC1C65D9}" destId="{A60354DB-E125-FB45-AB88-15127C750C5D}" srcOrd="0" destOrd="0" presId="urn:microsoft.com/office/officeart/2005/8/layout/hierarchy1"/>
    <dgm:cxn modelId="{0A30BA6C-DDCA-42B7-92DB-6E30A79D3DDC}" srcId="{9AA7CBD2-5ECF-41E3-84CA-219F0696E454}" destId="{390901F6-1A59-463D-B2DB-E6444F52B12C}" srcOrd="1" destOrd="0" parTransId="{342D1E96-DAC3-483A-9A43-16C0EB9FEA30}" sibTransId="{C28C73A5-F648-4790-97F5-F03534C7C665}"/>
    <dgm:cxn modelId="{67608089-0AEB-4F43-82E7-7114285FBC3A}" type="presOf" srcId="{390901F6-1A59-463D-B2DB-E6444F52B12C}" destId="{F8B9F796-50ED-A94E-A348-67CDD102ED46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5C0FDFC2-006E-4B62-958C-23D599AFDF27}" srcId="{9AA7CBD2-5ECF-41E3-84CA-219F0696E454}" destId="{B4EA7663-681B-4A72-AF9D-99FDEC1C65D9}" srcOrd="0" destOrd="0" parTransId="{69BB1D19-DD91-4D93-9B17-22BBE1B1C19C}" sibTransId="{4928DECC-82E3-426D-891F-7D4580F71C47}"/>
    <dgm:cxn modelId="{DAA6E0D1-A963-8E46-8981-8AED98B15B2A}" type="presParOf" srcId="{85DD9BD2-EFC5-1B45-9C6E-5F199D4C1736}" destId="{FD7F45B0-1808-834C-8614-C17F6D60F706}" srcOrd="0" destOrd="0" presId="urn:microsoft.com/office/officeart/2005/8/layout/hierarchy1"/>
    <dgm:cxn modelId="{47CF6E3F-AE8E-5443-A3E2-5E31FD208CE9}" type="presParOf" srcId="{FD7F45B0-1808-834C-8614-C17F6D60F706}" destId="{E524CAFB-3688-DA4B-8DE0-DC02E6F89BF3}" srcOrd="0" destOrd="0" presId="urn:microsoft.com/office/officeart/2005/8/layout/hierarchy1"/>
    <dgm:cxn modelId="{CE47D2C5-C63A-A349-838E-B97779F58CD0}" type="presParOf" srcId="{E524CAFB-3688-DA4B-8DE0-DC02E6F89BF3}" destId="{6E10F626-3B5B-BA42-AEE7-144328585C7F}" srcOrd="0" destOrd="0" presId="urn:microsoft.com/office/officeart/2005/8/layout/hierarchy1"/>
    <dgm:cxn modelId="{FBAE9100-3C2F-6A45-9A67-25772337629A}" type="presParOf" srcId="{E524CAFB-3688-DA4B-8DE0-DC02E6F89BF3}" destId="{A60354DB-E125-FB45-AB88-15127C750C5D}" srcOrd="1" destOrd="0" presId="urn:microsoft.com/office/officeart/2005/8/layout/hierarchy1"/>
    <dgm:cxn modelId="{64D4EB08-A26F-954C-955F-7DB4F010F513}" type="presParOf" srcId="{FD7F45B0-1808-834C-8614-C17F6D60F706}" destId="{2CED5DA4-F299-C745-9235-3D19E4C0FA32}" srcOrd="1" destOrd="0" presId="urn:microsoft.com/office/officeart/2005/8/layout/hierarchy1"/>
    <dgm:cxn modelId="{6B95084B-8B79-D64F-AEFD-D9EB8B9B2A75}" type="presParOf" srcId="{85DD9BD2-EFC5-1B45-9C6E-5F199D4C1736}" destId="{C0BE51D9-AD2E-A74A-962C-48EB49E78746}" srcOrd="1" destOrd="0" presId="urn:microsoft.com/office/officeart/2005/8/layout/hierarchy1"/>
    <dgm:cxn modelId="{D5853884-A844-484F-864D-686CF7BC1666}" type="presParOf" srcId="{C0BE51D9-AD2E-A74A-962C-48EB49E78746}" destId="{242A5761-E87F-B14B-B351-8FD4B2F7411E}" srcOrd="0" destOrd="0" presId="urn:microsoft.com/office/officeart/2005/8/layout/hierarchy1"/>
    <dgm:cxn modelId="{0ED07A94-E0A5-6F4B-AD82-0430EC554DA4}" type="presParOf" srcId="{242A5761-E87F-B14B-B351-8FD4B2F7411E}" destId="{4C5B02EF-B442-534B-A840-7CE7F922BDCF}" srcOrd="0" destOrd="0" presId="urn:microsoft.com/office/officeart/2005/8/layout/hierarchy1"/>
    <dgm:cxn modelId="{2AF92C2A-BBDB-2F44-8539-FD10A68B5916}" type="presParOf" srcId="{242A5761-E87F-B14B-B351-8FD4B2F7411E}" destId="{F8B9F796-50ED-A94E-A348-67CDD102ED46}" srcOrd="1" destOrd="0" presId="urn:microsoft.com/office/officeart/2005/8/layout/hierarchy1"/>
    <dgm:cxn modelId="{B0627823-B6EC-EA40-809D-ECBD94FAF441}" type="presParOf" srcId="{C0BE51D9-AD2E-A74A-962C-48EB49E78746}" destId="{0BA27B08-0B54-4E4F-833B-50CB130323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1900" b="1" dirty="0"/>
            <a:t>The Average Turnaround Time From Manuscript Acceptance to Online Early View Publication was                   </a:t>
          </a:r>
          <a:r>
            <a:rPr lang="en-US" sz="3200" b="1" dirty="0">
              <a:solidFill>
                <a:schemeClr val="accent1">
                  <a:lumMod val="75000"/>
                </a:schemeClr>
              </a:solidFill>
            </a:rPr>
            <a:t>16 Days</a:t>
          </a:r>
        </a:p>
        <a:p>
          <a:r>
            <a:rPr lang="en-US" sz="1200" b="1" dirty="0">
              <a:solidFill>
                <a:schemeClr val="tx1"/>
              </a:solidFill>
            </a:rPr>
            <a:t>(with online publication occurring as early as 6 days from manuscript acceptance) </a:t>
          </a:r>
          <a:endParaRPr lang="en-US" sz="1200" b="1" dirty="0">
            <a:solidFill>
              <a:srgbClr val="355DA7"/>
            </a:solidFill>
          </a:endParaRP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44A122A9-F5B1-A14E-AA39-CEC7EFDD416C}">
      <dgm:prSet custT="1"/>
      <dgm:spPr/>
      <dgm:t>
        <a:bodyPr/>
        <a:lstStyle/>
        <a:p>
          <a:endParaRPr lang="en-US" sz="1100" b="1" dirty="0"/>
        </a:p>
        <a:p>
          <a:r>
            <a:rPr lang="en-US" sz="2000" b="1" dirty="0"/>
            <a:t>The JFS Impact Factor   was</a:t>
          </a:r>
        </a:p>
        <a:p>
          <a:r>
            <a:rPr lang="en-US" sz="3200" b="1" dirty="0">
              <a:solidFill>
                <a:schemeClr val="accent1">
                  <a:lumMod val="75000"/>
                </a:schemeClr>
              </a:solidFill>
            </a:rPr>
            <a:t>1.8</a:t>
          </a:r>
        </a:p>
        <a:p>
          <a:r>
            <a:rPr lang="en-US" sz="16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b="1" dirty="0">
              <a:solidFill>
                <a:schemeClr val="tx1"/>
              </a:solidFill>
            </a:rPr>
            <a:t>(a 20% increase over 2024)</a:t>
          </a:r>
        </a:p>
        <a:p>
          <a:r>
            <a:rPr lang="en-US" sz="1050" b="1" dirty="0">
              <a:solidFill>
                <a:schemeClr val="tx1"/>
              </a:solidFill>
            </a:rPr>
            <a:t>NOTE: The Web of Science has transitioned </a:t>
          </a:r>
        </a:p>
        <a:p>
          <a:r>
            <a:rPr lang="en-US" sz="1050" b="1" dirty="0">
              <a:solidFill>
                <a:schemeClr val="tx1"/>
              </a:solidFill>
            </a:rPr>
            <a:t>to a single digit metric.</a:t>
          </a:r>
          <a:endParaRPr lang="en-US" sz="105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200" b="1" dirty="0">
              <a:solidFill>
                <a:schemeClr val="tx1"/>
              </a:solidFill>
            </a:rPr>
            <a:t> </a:t>
          </a:r>
          <a:endParaRPr lang="en-US" sz="1200" dirty="0">
            <a:solidFill>
              <a:schemeClr val="tx1"/>
            </a:solidFill>
          </a:endParaRPr>
        </a:p>
      </dgm:t>
    </dgm:pt>
    <dgm:pt modelId="{E5C8F170-FA70-4145-8A47-71DE921BABF0}" type="parTrans" cxnId="{F3D3EEBB-BC8A-5649-857A-19D288145307}">
      <dgm:prSet/>
      <dgm:spPr/>
      <dgm:t>
        <a:bodyPr/>
        <a:lstStyle/>
        <a:p>
          <a:endParaRPr lang="en-US"/>
        </a:p>
      </dgm:t>
    </dgm:pt>
    <dgm:pt modelId="{65E837BA-75D1-7A4B-AE42-30FE0146E31A}" type="sibTrans" cxnId="{F3D3EEBB-BC8A-5649-857A-19D288145307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0" presStyleCnt="2"/>
      <dgm:spPr/>
    </dgm:pt>
    <dgm:pt modelId="{AAB9E5A3-3AFC-6F49-A560-E0EE63760671}" type="pres">
      <dgm:prSet presAssocID="{E5EEB39E-E657-4CD3-8C18-AB11A303A732}" presName="text" presStyleLbl="fgAcc0" presStyleIdx="0" presStyleCnt="2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  <dgm:pt modelId="{BF9D69E9-78CA-964E-9E11-2B51433ABA0C}" type="pres">
      <dgm:prSet presAssocID="{44A122A9-F5B1-A14E-AA39-CEC7EFDD416C}" presName="hierRoot1" presStyleCnt="0"/>
      <dgm:spPr/>
    </dgm:pt>
    <dgm:pt modelId="{8A2763DB-35C1-624B-B2B7-AFEF1A298D9D}" type="pres">
      <dgm:prSet presAssocID="{44A122A9-F5B1-A14E-AA39-CEC7EFDD416C}" presName="composite" presStyleCnt="0"/>
      <dgm:spPr/>
    </dgm:pt>
    <dgm:pt modelId="{9CE77055-BC4C-094F-B09C-7AE271AB024C}" type="pres">
      <dgm:prSet presAssocID="{44A122A9-F5B1-A14E-AA39-CEC7EFDD416C}" presName="background" presStyleLbl="node0" presStyleIdx="1" presStyleCnt="2"/>
      <dgm:spPr/>
    </dgm:pt>
    <dgm:pt modelId="{49197C36-12E0-A048-B345-ED0EA94DEBD1}" type="pres">
      <dgm:prSet presAssocID="{44A122A9-F5B1-A14E-AA39-CEC7EFDD416C}" presName="text" presStyleLbl="fgAcc0" presStyleIdx="1" presStyleCnt="2" custLinFactNeighborX="499" custLinFactNeighborY="331">
        <dgm:presLayoutVars>
          <dgm:chPref val="3"/>
        </dgm:presLayoutVars>
      </dgm:prSet>
      <dgm:spPr/>
    </dgm:pt>
    <dgm:pt modelId="{75112F3A-31FC-F946-907A-1843CAD09110}" type="pres">
      <dgm:prSet presAssocID="{44A122A9-F5B1-A14E-AA39-CEC7EFDD416C}" presName="hierChild2" presStyleCnt="0"/>
      <dgm:spPr/>
    </dgm:pt>
  </dgm:ptLst>
  <dgm:cxnLst>
    <dgm:cxn modelId="{129C627E-B9BF-D84D-AD3A-9E5635FD8335}" type="presOf" srcId="{44A122A9-F5B1-A14E-AA39-CEC7EFDD416C}" destId="{49197C36-12E0-A048-B345-ED0EA94DEBD1}" srcOrd="0" destOrd="0" presId="urn:microsoft.com/office/officeart/2005/8/layout/hierarchy1"/>
    <dgm:cxn modelId="{25ACA0B2-4FA1-4B82-9C30-B5CACADD7817}" srcId="{9AA7CBD2-5ECF-41E3-84CA-219F0696E454}" destId="{E5EEB39E-E657-4CD3-8C18-AB11A303A732}" srcOrd="0" destOrd="0" parTransId="{D0F8E89D-86F4-4132-B334-E52228B65C29}" sibTransId="{5D7ABA13-DDCF-498A-BA2D-B721D32AB50C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F3D3EEBB-BC8A-5649-857A-19D288145307}" srcId="{9AA7CBD2-5ECF-41E3-84CA-219F0696E454}" destId="{44A122A9-F5B1-A14E-AA39-CEC7EFDD416C}" srcOrd="1" destOrd="0" parTransId="{E5C8F170-FA70-4145-8A47-71DE921BABF0}" sibTransId="{65E837BA-75D1-7A4B-AE42-30FE0146E31A}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9CB5E8E3-0830-2643-8282-EFFC0EE72972}" type="presParOf" srcId="{85DD9BD2-EFC5-1B45-9C6E-5F199D4C1736}" destId="{2ED9C0B5-EA59-3342-BAE3-1CACCAC1B53F}" srcOrd="0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  <dgm:cxn modelId="{6FC385D3-9BB3-344B-842A-6BBA7869DA3C}" type="presParOf" srcId="{85DD9BD2-EFC5-1B45-9C6E-5F199D4C1736}" destId="{BF9D69E9-78CA-964E-9E11-2B51433ABA0C}" srcOrd="1" destOrd="0" presId="urn:microsoft.com/office/officeart/2005/8/layout/hierarchy1"/>
    <dgm:cxn modelId="{EE77FD27-2F28-3B42-A384-D7BE1854506A}" type="presParOf" srcId="{BF9D69E9-78CA-964E-9E11-2B51433ABA0C}" destId="{8A2763DB-35C1-624B-B2B7-AFEF1A298D9D}" srcOrd="0" destOrd="0" presId="urn:microsoft.com/office/officeart/2005/8/layout/hierarchy1"/>
    <dgm:cxn modelId="{2E55514E-280E-5F4B-A297-FD491EE1EC14}" type="presParOf" srcId="{8A2763DB-35C1-624B-B2B7-AFEF1A298D9D}" destId="{9CE77055-BC4C-094F-B09C-7AE271AB024C}" srcOrd="0" destOrd="0" presId="urn:microsoft.com/office/officeart/2005/8/layout/hierarchy1"/>
    <dgm:cxn modelId="{CB506E53-0C21-ED48-8784-4D3C41D26231}" type="presParOf" srcId="{8A2763DB-35C1-624B-B2B7-AFEF1A298D9D}" destId="{49197C36-12E0-A048-B345-ED0EA94DEBD1}" srcOrd="1" destOrd="0" presId="urn:microsoft.com/office/officeart/2005/8/layout/hierarchy1"/>
    <dgm:cxn modelId="{B196C0F1-9E8C-E743-A6A8-B2E71B49CB3E}" type="presParOf" srcId="{BF9D69E9-78CA-964E-9E11-2B51433ABA0C}" destId="{75112F3A-31FC-F946-907A-1843CAD091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1" dirty="0"/>
            <a:t>Number of                Original Manuscripts Received was                               </a:t>
          </a:r>
          <a:r>
            <a:rPr lang="en-US" sz="3600" b="1" dirty="0">
              <a:solidFill>
                <a:srgbClr val="355DA7"/>
              </a:solidFill>
            </a:rPr>
            <a:t>1,151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/>
              </a:solidFill>
            </a:rPr>
            <a:t>(a 21% increase over 2024)</a:t>
          </a: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100" b="1" dirty="0"/>
            <a:t>Total Reviewers Used for Peer Review were            </a:t>
          </a:r>
          <a:r>
            <a:rPr lang="en-US" sz="3600" b="1" dirty="0">
              <a:solidFill>
                <a:srgbClr val="355DA7"/>
              </a:solidFill>
            </a:rPr>
            <a:t>675</a:t>
          </a:r>
        </a:p>
        <a:p>
          <a:r>
            <a:rPr lang="en-US" sz="1600" b="1" dirty="0">
              <a:solidFill>
                <a:schemeClr val="tx1"/>
              </a:solidFill>
            </a:rPr>
            <a:t>(a 19% increase over 2024)</a:t>
          </a:r>
          <a:endParaRPr lang="en-US" sz="1600" b="1" dirty="0">
            <a:solidFill>
              <a:srgbClr val="355DA7"/>
            </a:solidFill>
          </a:endParaRP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0" presStyleCnt="2"/>
      <dgm:spPr/>
    </dgm:pt>
    <dgm:pt modelId="{F8B9F796-50ED-A94E-A348-67CDD102ED46}" type="pres">
      <dgm:prSet presAssocID="{390901F6-1A59-463D-B2DB-E6444F52B12C}" presName="text" presStyleLbl="fgAcc0" presStyleIdx="0" presStyleCnt="2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1" presStyleCnt="2"/>
      <dgm:spPr/>
    </dgm:pt>
    <dgm:pt modelId="{AAB9E5A3-3AFC-6F49-A560-E0EE63760671}" type="pres">
      <dgm:prSet presAssocID="{E5EEB39E-E657-4CD3-8C18-AB11A303A732}" presName="text" presStyleLbl="fgAcc0" presStyleIdx="1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</dgm:ptLst>
  <dgm:cxnLst>
    <dgm:cxn modelId="{0A30BA6C-DDCA-42B7-92DB-6E30A79D3DDC}" srcId="{9AA7CBD2-5ECF-41E3-84CA-219F0696E454}" destId="{390901F6-1A59-463D-B2DB-E6444F52B12C}" srcOrd="0" destOrd="0" parTransId="{342D1E96-DAC3-483A-9A43-16C0EB9FEA30}" sibTransId="{C28C73A5-F648-4790-97F5-F03534C7C665}"/>
    <dgm:cxn modelId="{67608089-0AEB-4F43-82E7-7114285FBC3A}" type="presOf" srcId="{390901F6-1A59-463D-B2DB-E6444F52B12C}" destId="{F8B9F796-50ED-A94E-A348-67CDD102ED46}" srcOrd="0" destOrd="0" presId="urn:microsoft.com/office/officeart/2005/8/layout/hierarchy1"/>
    <dgm:cxn modelId="{25ACA0B2-4FA1-4B82-9C30-B5CACADD7817}" srcId="{9AA7CBD2-5ECF-41E3-84CA-219F0696E454}" destId="{E5EEB39E-E657-4CD3-8C18-AB11A303A732}" srcOrd="1" destOrd="0" parTransId="{D0F8E89D-86F4-4132-B334-E52228B65C29}" sibTransId="{5D7ABA13-DDCF-498A-BA2D-B721D32AB50C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6B95084B-8B79-D64F-AEFD-D9EB8B9B2A75}" type="presParOf" srcId="{85DD9BD2-EFC5-1B45-9C6E-5F199D4C1736}" destId="{C0BE51D9-AD2E-A74A-962C-48EB49E78746}" srcOrd="0" destOrd="0" presId="urn:microsoft.com/office/officeart/2005/8/layout/hierarchy1"/>
    <dgm:cxn modelId="{D5853884-A844-484F-864D-686CF7BC1666}" type="presParOf" srcId="{C0BE51D9-AD2E-A74A-962C-48EB49E78746}" destId="{242A5761-E87F-B14B-B351-8FD4B2F7411E}" srcOrd="0" destOrd="0" presId="urn:microsoft.com/office/officeart/2005/8/layout/hierarchy1"/>
    <dgm:cxn modelId="{0ED07A94-E0A5-6F4B-AD82-0430EC554DA4}" type="presParOf" srcId="{242A5761-E87F-B14B-B351-8FD4B2F7411E}" destId="{4C5B02EF-B442-534B-A840-7CE7F922BDCF}" srcOrd="0" destOrd="0" presId="urn:microsoft.com/office/officeart/2005/8/layout/hierarchy1"/>
    <dgm:cxn modelId="{2AF92C2A-BBDB-2F44-8539-FD10A68B5916}" type="presParOf" srcId="{242A5761-E87F-B14B-B351-8FD4B2F7411E}" destId="{F8B9F796-50ED-A94E-A348-67CDD102ED46}" srcOrd="1" destOrd="0" presId="urn:microsoft.com/office/officeart/2005/8/layout/hierarchy1"/>
    <dgm:cxn modelId="{B0627823-B6EC-EA40-809D-ECBD94FAF441}" type="presParOf" srcId="{C0BE51D9-AD2E-A74A-962C-48EB49E78746}" destId="{0BA27B08-0B54-4E4F-833B-50CB13032384}" srcOrd="1" destOrd="0" presId="urn:microsoft.com/office/officeart/2005/8/layout/hierarchy1"/>
    <dgm:cxn modelId="{9CB5E8E3-0830-2643-8282-EFFC0EE72972}" type="presParOf" srcId="{85DD9BD2-EFC5-1B45-9C6E-5F199D4C1736}" destId="{2ED9C0B5-EA59-3342-BAE3-1CACCAC1B53F}" srcOrd="1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endParaRPr lang="en-US" sz="10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2100" b="1" dirty="0"/>
            <a:t>Total Pages Published in       2025 JFS Issues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3600" b="1" dirty="0"/>
            <a:t> </a:t>
          </a:r>
          <a:r>
            <a:rPr lang="en-US" sz="3600" b="1" dirty="0">
              <a:solidFill>
                <a:schemeClr val="accent1">
                  <a:lumMod val="75000"/>
                </a:schemeClr>
              </a:solidFill>
            </a:rPr>
            <a:t>2,617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solidFill>
                <a:schemeClr val="tx1"/>
              </a:solidFill>
            </a:rPr>
            <a:t>(an 11% increase over 2024)</a:t>
          </a:r>
          <a:r>
            <a:rPr lang="en-US" sz="1600" b="1" dirty="0">
              <a:solidFill>
                <a:schemeClr val="accent1">
                  <a:lumMod val="75000"/>
                </a:schemeClr>
              </a:solidFill>
            </a:rPr>
            <a:t>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1260"/>
            </a:spcAft>
          </a:pPr>
          <a:r>
            <a:rPr lang="en-US" sz="1400" b="1" dirty="0">
              <a:solidFill>
                <a:schemeClr val="tx1"/>
              </a:solidFill>
            </a:rPr>
            <a:t> </a:t>
          </a:r>
          <a:endParaRPr lang="en-US" sz="1400" b="1" dirty="0">
            <a:solidFill>
              <a:schemeClr val="accent6"/>
            </a:solidFill>
          </a:endParaRP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100" b="1" dirty="0"/>
            <a:t>Rejection Rate was</a:t>
          </a:r>
        </a:p>
        <a:p>
          <a:r>
            <a:rPr lang="en-US" sz="2100" b="1" dirty="0"/>
            <a:t> </a:t>
          </a:r>
          <a:r>
            <a:rPr lang="en-US" sz="3600" b="1" dirty="0">
              <a:solidFill>
                <a:srgbClr val="355DA7"/>
              </a:solidFill>
            </a:rPr>
            <a:t>60.4%</a:t>
          </a: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0" presStyleCnt="2"/>
      <dgm:spPr/>
    </dgm:pt>
    <dgm:pt modelId="{F8B9F796-50ED-A94E-A348-67CDD102ED46}" type="pres">
      <dgm:prSet presAssocID="{390901F6-1A59-463D-B2DB-E6444F52B12C}" presName="text" presStyleLbl="fgAcc0" presStyleIdx="0" presStyleCnt="2" custScaleY="97504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1" presStyleCnt="2"/>
      <dgm:spPr/>
    </dgm:pt>
    <dgm:pt modelId="{AAB9E5A3-3AFC-6F49-A560-E0EE63760671}" type="pres">
      <dgm:prSet presAssocID="{E5EEB39E-E657-4CD3-8C18-AB11A303A732}" presName="text" presStyleLbl="fgAcc0" presStyleIdx="1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</dgm:ptLst>
  <dgm:cxnLst>
    <dgm:cxn modelId="{3D8C265F-8B5A-2442-8CB8-C892A633DAE3}" type="presOf" srcId="{390901F6-1A59-463D-B2DB-E6444F52B12C}" destId="{F8B9F796-50ED-A94E-A348-67CDD102ED46}" srcOrd="0" destOrd="0" presId="urn:microsoft.com/office/officeart/2005/8/layout/hierarchy1"/>
    <dgm:cxn modelId="{0A30BA6C-DDCA-42B7-92DB-6E30A79D3DDC}" srcId="{9AA7CBD2-5ECF-41E3-84CA-219F0696E454}" destId="{390901F6-1A59-463D-B2DB-E6444F52B12C}" srcOrd="0" destOrd="0" parTransId="{342D1E96-DAC3-483A-9A43-16C0EB9FEA30}" sibTransId="{C28C73A5-F648-4790-97F5-F03534C7C665}"/>
    <dgm:cxn modelId="{39C9C9AD-1DDF-A64C-8737-DDEAD276177F}" type="presOf" srcId="{E5EEB39E-E657-4CD3-8C18-AB11A303A732}" destId="{AAB9E5A3-3AFC-6F49-A560-E0EE63760671}" srcOrd="0" destOrd="0" presId="urn:microsoft.com/office/officeart/2005/8/layout/hierarchy1"/>
    <dgm:cxn modelId="{25ACA0B2-4FA1-4B82-9C30-B5CACADD7817}" srcId="{9AA7CBD2-5ECF-41E3-84CA-219F0696E454}" destId="{E5EEB39E-E657-4CD3-8C18-AB11A303A732}" srcOrd="1" destOrd="0" parTransId="{D0F8E89D-86F4-4132-B334-E52228B65C29}" sibTransId="{5D7ABA13-DDCF-498A-BA2D-B721D32AB50C}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2A2B1667-EE5E-1549-B7D8-CC8DF65E867F}" type="presParOf" srcId="{85DD9BD2-EFC5-1B45-9C6E-5F199D4C1736}" destId="{C0BE51D9-AD2E-A74A-962C-48EB49E78746}" srcOrd="0" destOrd="0" presId="urn:microsoft.com/office/officeart/2005/8/layout/hierarchy1"/>
    <dgm:cxn modelId="{DB2A605A-D6F9-174D-9FEA-8A6112E5C153}" type="presParOf" srcId="{C0BE51D9-AD2E-A74A-962C-48EB49E78746}" destId="{242A5761-E87F-B14B-B351-8FD4B2F7411E}" srcOrd="0" destOrd="0" presId="urn:microsoft.com/office/officeart/2005/8/layout/hierarchy1"/>
    <dgm:cxn modelId="{FECAE225-0C54-7A40-908E-71A7D92BEE11}" type="presParOf" srcId="{242A5761-E87F-B14B-B351-8FD4B2F7411E}" destId="{4C5B02EF-B442-534B-A840-7CE7F922BDCF}" srcOrd="0" destOrd="0" presId="urn:microsoft.com/office/officeart/2005/8/layout/hierarchy1"/>
    <dgm:cxn modelId="{171096DB-B472-984D-BF8A-FDCA1C18164B}" type="presParOf" srcId="{242A5761-E87F-B14B-B351-8FD4B2F7411E}" destId="{F8B9F796-50ED-A94E-A348-67CDD102ED46}" srcOrd="1" destOrd="0" presId="urn:microsoft.com/office/officeart/2005/8/layout/hierarchy1"/>
    <dgm:cxn modelId="{17E6C678-9364-B54A-9591-542538B561DD}" type="presParOf" srcId="{C0BE51D9-AD2E-A74A-962C-48EB49E78746}" destId="{0BA27B08-0B54-4E4F-833B-50CB13032384}" srcOrd="1" destOrd="0" presId="urn:microsoft.com/office/officeart/2005/8/layout/hierarchy1"/>
    <dgm:cxn modelId="{904F5D6E-A8D4-594F-850D-54A341971D17}" type="presParOf" srcId="{85DD9BD2-EFC5-1B45-9C6E-5F199D4C1736}" destId="{2ED9C0B5-EA59-3342-BAE3-1CACCAC1B53F}" srcOrd="1" destOrd="0" presId="urn:microsoft.com/office/officeart/2005/8/layout/hierarchy1"/>
    <dgm:cxn modelId="{07EB9C8E-7CBE-2D4A-8971-3B3245FBA9DE}" type="presParOf" srcId="{2ED9C0B5-EA59-3342-BAE3-1CACCAC1B53F}" destId="{E015824E-B150-D940-848C-3022114C1E08}" srcOrd="0" destOrd="0" presId="urn:microsoft.com/office/officeart/2005/8/layout/hierarchy1"/>
    <dgm:cxn modelId="{313B3972-3395-0A40-8F67-8C69E69A11F0}" type="presParOf" srcId="{E015824E-B150-D940-848C-3022114C1E08}" destId="{F2203FC5-98B5-3B48-8E5A-F305E040BACD}" srcOrd="0" destOrd="0" presId="urn:microsoft.com/office/officeart/2005/8/layout/hierarchy1"/>
    <dgm:cxn modelId="{C42E7CE6-1FD1-AE47-BF96-5EB67E217EF3}" type="presParOf" srcId="{E015824E-B150-D940-848C-3022114C1E08}" destId="{AAB9E5A3-3AFC-6F49-A560-E0EE63760671}" srcOrd="1" destOrd="0" presId="urn:microsoft.com/office/officeart/2005/8/layout/hierarchy1"/>
    <dgm:cxn modelId="{5FE1CC1A-1ED8-4342-BD86-A18B5F31B54F}" type="presParOf" srcId="{2ED9C0B5-EA59-3342-BAE3-1CACCAC1B53F}" destId="{3DBD4095-CB02-F24B-85B7-B5BF8E24D2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EA7663-681B-4A72-AF9D-99FDEC1C65D9}">
      <dgm:prSet custT="1"/>
      <dgm:spPr/>
      <dgm:t>
        <a:bodyPr/>
        <a:lstStyle/>
        <a:p>
          <a:pPr algn="l"/>
          <a:r>
            <a:rPr lang="en-US" sz="2000" b="1" i="0" dirty="0"/>
            <a:t>Online Metrics </a:t>
          </a:r>
          <a:r>
            <a:rPr lang="en-US" sz="1150" b="1" i="0" dirty="0"/>
            <a:t>(1.01.25</a:t>
          </a:r>
          <a:r>
            <a:rPr lang="en-US" sz="1150" dirty="0"/>
            <a:t>–</a:t>
          </a:r>
          <a:r>
            <a:rPr lang="en-US" sz="1150" b="1" i="0" dirty="0"/>
            <a:t> 12.31.25)</a:t>
          </a:r>
        </a:p>
        <a:p>
          <a:pPr algn="ctr"/>
          <a:r>
            <a:rPr lang="en-US" sz="1800" b="1" i="0" dirty="0">
              <a:solidFill>
                <a:srgbClr val="355DA7"/>
              </a:solidFill>
            </a:rPr>
            <a:t> </a:t>
          </a:r>
          <a:r>
            <a:rPr lang="en-US" sz="2000" b="1" i="0" dirty="0">
              <a:solidFill>
                <a:srgbClr val="355DA7"/>
              </a:solidFill>
            </a:rPr>
            <a:t>Full Text Reads</a:t>
          </a:r>
        </a:p>
        <a:p>
          <a:pPr algn="ctr"/>
          <a:r>
            <a:rPr lang="en-US" sz="2000" b="1" i="0" dirty="0">
              <a:solidFill>
                <a:srgbClr val="355DA7"/>
              </a:solidFill>
            </a:rPr>
            <a:t> </a:t>
          </a:r>
          <a:r>
            <a:rPr lang="en-US" sz="3600" b="1" i="0" dirty="0">
              <a:solidFill>
                <a:srgbClr val="355DA7"/>
              </a:solidFill>
            </a:rPr>
            <a:t>855,900</a:t>
          </a:r>
        </a:p>
        <a:p>
          <a:pPr algn="ctr"/>
          <a:r>
            <a:rPr lang="en-US" sz="1350" b="1" dirty="0">
              <a:solidFill>
                <a:srgbClr val="000000"/>
              </a:solidFill>
            </a:rPr>
            <a:t>(</a:t>
          </a:r>
          <a:r>
            <a:rPr lang="en-US" sz="1350" b="1" dirty="0">
              <a:solidFill>
                <a:schemeClr val="tx1"/>
              </a:solidFill>
            </a:rPr>
            <a:t>an 8% readership growth over 2024)</a:t>
          </a:r>
          <a:endParaRPr lang="en-US" sz="1350" b="1" i="0" dirty="0">
            <a:solidFill>
              <a:srgbClr val="355DA7"/>
            </a:solidFill>
          </a:endParaRPr>
        </a:p>
        <a:p>
          <a:pPr algn="ctr"/>
          <a:r>
            <a:rPr lang="en-US" sz="1200" b="1" dirty="0">
              <a:solidFill>
                <a:srgbClr val="000000"/>
              </a:solidFill>
            </a:rPr>
            <a:t> </a:t>
          </a:r>
          <a:endParaRPr lang="en-US" sz="1200" b="1" dirty="0">
            <a:solidFill>
              <a:srgbClr val="355DA7"/>
            </a:solidFill>
          </a:endParaRPr>
        </a:p>
      </dgm:t>
    </dgm:pt>
    <dgm:pt modelId="{69BB1D19-DD91-4D93-9B17-22BBE1B1C19C}" type="parTrans" cxnId="{5C0FDFC2-006E-4B62-958C-23D599AFDF27}">
      <dgm:prSet/>
      <dgm:spPr/>
      <dgm:t>
        <a:bodyPr/>
        <a:lstStyle/>
        <a:p>
          <a:endParaRPr lang="en-US"/>
        </a:p>
      </dgm:t>
    </dgm:pt>
    <dgm:pt modelId="{4928DECC-82E3-426D-891F-7D4580F71C47}" type="sibTrans" cxnId="{5C0FDFC2-006E-4B62-958C-23D599AFDF27}">
      <dgm:prSet/>
      <dgm:spPr/>
      <dgm:t>
        <a:bodyPr/>
        <a:lstStyle/>
        <a:p>
          <a:endParaRPr lang="en-US"/>
        </a:p>
      </dgm:t>
    </dgm:pt>
    <dgm:pt modelId="{390901F6-1A59-463D-B2DB-E6444F52B12C}">
      <dgm:prSet custT="1"/>
      <dgm:spPr/>
      <dgm:t>
        <a:bodyPr/>
        <a:lstStyle/>
        <a:p>
          <a:r>
            <a:rPr lang="en-US" sz="2000" b="1" dirty="0"/>
            <a:t>Total Articles</a:t>
          </a:r>
        </a:p>
        <a:p>
          <a:r>
            <a:rPr lang="en-US" sz="2000" b="1" dirty="0"/>
            <a:t>Published were</a:t>
          </a:r>
          <a:endParaRPr lang="en-US" sz="2000" b="1" i="0" dirty="0"/>
        </a:p>
        <a:p>
          <a:r>
            <a:rPr lang="en-US" sz="3600" b="1" i="0" dirty="0">
              <a:solidFill>
                <a:srgbClr val="355DA7"/>
              </a:solidFill>
            </a:rPr>
            <a:t>260</a:t>
          </a:r>
        </a:p>
        <a:p>
          <a:r>
            <a:rPr lang="en-US" sz="1500" b="1" dirty="0">
              <a:solidFill>
                <a:srgbClr val="000000"/>
              </a:solidFill>
            </a:rPr>
            <a:t>(</a:t>
          </a:r>
          <a:r>
            <a:rPr lang="en-US" sz="1500" b="1" dirty="0">
              <a:solidFill>
                <a:schemeClr val="tx1"/>
              </a:solidFill>
            </a:rPr>
            <a:t>a 16% increase over 2024)</a:t>
          </a:r>
          <a:r>
            <a:rPr lang="en-US" sz="1500" b="1" i="0" dirty="0">
              <a:solidFill>
                <a:schemeClr val="tx1"/>
              </a:solidFill>
            </a:rPr>
            <a:t> </a:t>
          </a:r>
        </a:p>
      </dgm:t>
    </dgm:pt>
    <dgm:pt modelId="{342D1E96-DAC3-483A-9A43-16C0EB9FEA30}" type="parTrans" cxnId="{0A30BA6C-DDCA-42B7-92DB-6E30A79D3DDC}">
      <dgm:prSet/>
      <dgm:spPr/>
      <dgm:t>
        <a:bodyPr/>
        <a:lstStyle/>
        <a:p>
          <a:endParaRPr lang="en-US"/>
        </a:p>
      </dgm:t>
    </dgm:pt>
    <dgm:pt modelId="{C28C73A5-F648-4790-97F5-F03534C7C665}" type="sibTrans" cxnId="{0A30BA6C-DDCA-42B7-92DB-6E30A79D3DDC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F45B0-1808-834C-8614-C17F6D60F706}" type="pres">
      <dgm:prSet presAssocID="{B4EA7663-681B-4A72-AF9D-99FDEC1C65D9}" presName="hierRoot1" presStyleCnt="0"/>
      <dgm:spPr/>
    </dgm:pt>
    <dgm:pt modelId="{E524CAFB-3688-DA4B-8DE0-DC02E6F89BF3}" type="pres">
      <dgm:prSet presAssocID="{B4EA7663-681B-4A72-AF9D-99FDEC1C65D9}" presName="composite" presStyleCnt="0"/>
      <dgm:spPr/>
    </dgm:pt>
    <dgm:pt modelId="{6E10F626-3B5B-BA42-AEE7-144328585C7F}" type="pres">
      <dgm:prSet presAssocID="{B4EA7663-681B-4A72-AF9D-99FDEC1C65D9}" presName="background" presStyleLbl="node0" presStyleIdx="0" presStyleCnt="2"/>
      <dgm:spPr/>
    </dgm:pt>
    <dgm:pt modelId="{A60354DB-E125-FB45-AB88-15127C750C5D}" type="pres">
      <dgm:prSet presAssocID="{B4EA7663-681B-4A72-AF9D-99FDEC1C65D9}" presName="text" presStyleLbl="fgAcc0" presStyleIdx="0" presStyleCnt="2" custScaleX="106446">
        <dgm:presLayoutVars>
          <dgm:chPref val="3"/>
        </dgm:presLayoutVars>
      </dgm:prSet>
      <dgm:spPr/>
    </dgm:pt>
    <dgm:pt modelId="{2CED5DA4-F299-C745-9235-3D19E4C0FA32}" type="pres">
      <dgm:prSet presAssocID="{B4EA7663-681B-4A72-AF9D-99FDEC1C65D9}" presName="hierChild2" presStyleCnt="0"/>
      <dgm:spPr/>
    </dgm:pt>
    <dgm:pt modelId="{C0BE51D9-AD2E-A74A-962C-48EB49E78746}" type="pres">
      <dgm:prSet presAssocID="{390901F6-1A59-463D-B2DB-E6444F52B12C}" presName="hierRoot1" presStyleCnt="0"/>
      <dgm:spPr/>
    </dgm:pt>
    <dgm:pt modelId="{242A5761-E87F-B14B-B351-8FD4B2F7411E}" type="pres">
      <dgm:prSet presAssocID="{390901F6-1A59-463D-B2DB-E6444F52B12C}" presName="composite" presStyleCnt="0"/>
      <dgm:spPr/>
    </dgm:pt>
    <dgm:pt modelId="{4C5B02EF-B442-534B-A840-7CE7F922BDCF}" type="pres">
      <dgm:prSet presAssocID="{390901F6-1A59-463D-B2DB-E6444F52B12C}" presName="background" presStyleLbl="node0" presStyleIdx="1" presStyleCnt="2"/>
      <dgm:spPr/>
    </dgm:pt>
    <dgm:pt modelId="{F8B9F796-50ED-A94E-A348-67CDD102ED46}" type="pres">
      <dgm:prSet presAssocID="{390901F6-1A59-463D-B2DB-E6444F52B12C}" presName="text" presStyleLbl="fgAcc0" presStyleIdx="1" presStyleCnt="2">
        <dgm:presLayoutVars>
          <dgm:chPref val="3"/>
        </dgm:presLayoutVars>
      </dgm:prSet>
      <dgm:spPr/>
    </dgm:pt>
    <dgm:pt modelId="{0BA27B08-0B54-4E4F-833B-50CB13032384}" type="pres">
      <dgm:prSet presAssocID="{390901F6-1A59-463D-B2DB-E6444F52B12C}" presName="hierChild2" presStyleCnt="0"/>
      <dgm:spPr/>
    </dgm:pt>
  </dgm:ptLst>
  <dgm:cxnLst>
    <dgm:cxn modelId="{6D921519-83F6-A04A-853F-84FDE17DC586}" type="presOf" srcId="{B4EA7663-681B-4A72-AF9D-99FDEC1C65D9}" destId="{A60354DB-E125-FB45-AB88-15127C750C5D}" srcOrd="0" destOrd="0" presId="urn:microsoft.com/office/officeart/2005/8/layout/hierarchy1"/>
    <dgm:cxn modelId="{0A30BA6C-DDCA-42B7-92DB-6E30A79D3DDC}" srcId="{9AA7CBD2-5ECF-41E3-84CA-219F0696E454}" destId="{390901F6-1A59-463D-B2DB-E6444F52B12C}" srcOrd="1" destOrd="0" parTransId="{342D1E96-DAC3-483A-9A43-16C0EB9FEA30}" sibTransId="{C28C73A5-F648-4790-97F5-F03534C7C665}"/>
    <dgm:cxn modelId="{67608089-0AEB-4F43-82E7-7114285FBC3A}" type="presOf" srcId="{390901F6-1A59-463D-B2DB-E6444F52B12C}" destId="{F8B9F796-50ED-A94E-A348-67CDD102ED46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5C0FDFC2-006E-4B62-958C-23D599AFDF27}" srcId="{9AA7CBD2-5ECF-41E3-84CA-219F0696E454}" destId="{B4EA7663-681B-4A72-AF9D-99FDEC1C65D9}" srcOrd="0" destOrd="0" parTransId="{69BB1D19-DD91-4D93-9B17-22BBE1B1C19C}" sibTransId="{4928DECC-82E3-426D-891F-7D4580F71C47}"/>
    <dgm:cxn modelId="{DAA6E0D1-A963-8E46-8981-8AED98B15B2A}" type="presParOf" srcId="{85DD9BD2-EFC5-1B45-9C6E-5F199D4C1736}" destId="{FD7F45B0-1808-834C-8614-C17F6D60F706}" srcOrd="0" destOrd="0" presId="urn:microsoft.com/office/officeart/2005/8/layout/hierarchy1"/>
    <dgm:cxn modelId="{47CF6E3F-AE8E-5443-A3E2-5E31FD208CE9}" type="presParOf" srcId="{FD7F45B0-1808-834C-8614-C17F6D60F706}" destId="{E524CAFB-3688-DA4B-8DE0-DC02E6F89BF3}" srcOrd="0" destOrd="0" presId="urn:microsoft.com/office/officeart/2005/8/layout/hierarchy1"/>
    <dgm:cxn modelId="{CE47D2C5-C63A-A349-838E-B97779F58CD0}" type="presParOf" srcId="{E524CAFB-3688-DA4B-8DE0-DC02E6F89BF3}" destId="{6E10F626-3B5B-BA42-AEE7-144328585C7F}" srcOrd="0" destOrd="0" presId="urn:microsoft.com/office/officeart/2005/8/layout/hierarchy1"/>
    <dgm:cxn modelId="{FBAE9100-3C2F-6A45-9A67-25772337629A}" type="presParOf" srcId="{E524CAFB-3688-DA4B-8DE0-DC02E6F89BF3}" destId="{A60354DB-E125-FB45-AB88-15127C750C5D}" srcOrd="1" destOrd="0" presId="urn:microsoft.com/office/officeart/2005/8/layout/hierarchy1"/>
    <dgm:cxn modelId="{64D4EB08-A26F-954C-955F-7DB4F010F513}" type="presParOf" srcId="{FD7F45B0-1808-834C-8614-C17F6D60F706}" destId="{2CED5DA4-F299-C745-9235-3D19E4C0FA32}" srcOrd="1" destOrd="0" presId="urn:microsoft.com/office/officeart/2005/8/layout/hierarchy1"/>
    <dgm:cxn modelId="{6B95084B-8B79-D64F-AEFD-D9EB8B9B2A75}" type="presParOf" srcId="{85DD9BD2-EFC5-1B45-9C6E-5F199D4C1736}" destId="{C0BE51D9-AD2E-A74A-962C-48EB49E78746}" srcOrd="1" destOrd="0" presId="urn:microsoft.com/office/officeart/2005/8/layout/hierarchy1"/>
    <dgm:cxn modelId="{D5853884-A844-484F-864D-686CF7BC1666}" type="presParOf" srcId="{C0BE51D9-AD2E-A74A-962C-48EB49E78746}" destId="{242A5761-E87F-B14B-B351-8FD4B2F7411E}" srcOrd="0" destOrd="0" presId="urn:microsoft.com/office/officeart/2005/8/layout/hierarchy1"/>
    <dgm:cxn modelId="{0ED07A94-E0A5-6F4B-AD82-0430EC554DA4}" type="presParOf" srcId="{242A5761-E87F-B14B-B351-8FD4B2F7411E}" destId="{4C5B02EF-B442-534B-A840-7CE7F922BDCF}" srcOrd="0" destOrd="0" presId="urn:microsoft.com/office/officeart/2005/8/layout/hierarchy1"/>
    <dgm:cxn modelId="{2AF92C2A-BBDB-2F44-8539-FD10A68B5916}" type="presParOf" srcId="{242A5761-E87F-B14B-B351-8FD4B2F7411E}" destId="{F8B9F796-50ED-A94E-A348-67CDD102ED46}" srcOrd="1" destOrd="0" presId="urn:microsoft.com/office/officeart/2005/8/layout/hierarchy1"/>
    <dgm:cxn modelId="{B0627823-B6EC-EA40-809D-ECBD94FAF441}" type="presParOf" srcId="{C0BE51D9-AD2E-A74A-962C-48EB49E78746}" destId="{0BA27B08-0B54-4E4F-833B-50CB130323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400" b="1" dirty="0"/>
            <a:t>JFS Received Papers From                          </a:t>
          </a:r>
          <a:r>
            <a:rPr lang="en-US" sz="3200" b="1" dirty="0">
              <a:solidFill>
                <a:schemeClr val="accent1"/>
              </a:solidFill>
            </a:rPr>
            <a:t>67 Countries</a:t>
          </a:r>
        </a:p>
        <a:p>
          <a:r>
            <a:rPr lang="en-US" sz="1200" b="1" dirty="0">
              <a:solidFill>
                <a:schemeClr val="tx1"/>
              </a:solidFill>
            </a:rPr>
            <a:t> </a:t>
          </a:r>
          <a:endParaRPr lang="en-US" sz="1200" b="1" dirty="0">
            <a:solidFill>
              <a:schemeClr val="accent1"/>
            </a:solidFill>
          </a:endParaRP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1E30BC5C-29BE-3B40-96A5-A84B5C51733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/>
            <a:t>The Percentage of Papers Received From the U.S. was                          </a:t>
          </a:r>
          <a:r>
            <a:rPr lang="en-US" sz="3200" b="1" dirty="0">
              <a:solidFill>
                <a:schemeClr val="accent1"/>
              </a:solidFill>
            </a:rPr>
            <a:t>18%</a:t>
          </a:r>
          <a:endParaRPr lang="en-US" sz="3200" dirty="0">
            <a:solidFill>
              <a:schemeClr val="accent1"/>
            </a:solidFill>
          </a:endParaRPr>
        </a:p>
      </dgm:t>
    </dgm:pt>
    <dgm:pt modelId="{BE255D45-65F3-9540-8EE9-CB9983802094}" type="parTrans" cxnId="{D36864B6-8B05-A940-ABBB-51747F73703F}">
      <dgm:prSet/>
      <dgm:spPr/>
      <dgm:t>
        <a:bodyPr/>
        <a:lstStyle/>
        <a:p>
          <a:endParaRPr lang="en-US"/>
        </a:p>
      </dgm:t>
    </dgm:pt>
    <dgm:pt modelId="{862F2D92-6F0B-D64C-BD68-7C1A1476E937}" type="sibTrans" cxnId="{D36864B6-8B05-A940-ABBB-51747F73703F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0" presStyleCnt="2"/>
      <dgm:spPr/>
    </dgm:pt>
    <dgm:pt modelId="{AAB9E5A3-3AFC-6F49-A560-E0EE63760671}" type="pres">
      <dgm:prSet presAssocID="{E5EEB39E-E657-4CD3-8C18-AB11A303A732}" presName="text" presStyleLbl="fgAcc0" presStyleIdx="0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  <dgm:pt modelId="{2B1C50D9-33F6-CF42-808D-EAB00D0938BD}" type="pres">
      <dgm:prSet presAssocID="{1E30BC5C-29BE-3B40-96A5-A84B5C51733B}" presName="hierRoot1" presStyleCnt="0"/>
      <dgm:spPr/>
    </dgm:pt>
    <dgm:pt modelId="{9634E59A-0B47-1443-9267-ACEEC28D2DB8}" type="pres">
      <dgm:prSet presAssocID="{1E30BC5C-29BE-3B40-96A5-A84B5C51733B}" presName="composite" presStyleCnt="0"/>
      <dgm:spPr/>
    </dgm:pt>
    <dgm:pt modelId="{701AFB0D-C84E-ED4C-9BAD-D588A4E1A864}" type="pres">
      <dgm:prSet presAssocID="{1E30BC5C-29BE-3B40-96A5-A84B5C51733B}" presName="background" presStyleLbl="node0" presStyleIdx="1" presStyleCnt="2"/>
      <dgm:spPr/>
    </dgm:pt>
    <dgm:pt modelId="{21393D87-D1C1-C642-B977-1822FFE78AC7}" type="pres">
      <dgm:prSet presAssocID="{1E30BC5C-29BE-3B40-96A5-A84B5C51733B}" presName="text" presStyleLbl="fgAcc0" presStyleIdx="1" presStyleCnt="2">
        <dgm:presLayoutVars>
          <dgm:chPref val="3"/>
        </dgm:presLayoutVars>
      </dgm:prSet>
      <dgm:spPr/>
    </dgm:pt>
    <dgm:pt modelId="{0A582BDE-78CE-BE42-A833-D79034D4558D}" type="pres">
      <dgm:prSet presAssocID="{1E30BC5C-29BE-3B40-96A5-A84B5C51733B}" presName="hierChild2" presStyleCnt="0"/>
      <dgm:spPr/>
    </dgm:pt>
  </dgm:ptLst>
  <dgm:cxnLst>
    <dgm:cxn modelId="{7149CB23-ADA9-EF46-9538-189FA18B62F2}" type="presOf" srcId="{1E30BC5C-29BE-3B40-96A5-A84B5C51733B}" destId="{21393D87-D1C1-C642-B977-1822FFE78AC7}" srcOrd="0" destOrd="0" presId="urn:microsoft.com/office/officeart/2005/8/layout/hierarchy1"/>
    <dgm:cxn modelId="{25ACA0B2-4FA1-4B82-9C30-B5CACADD7817}" srcId="{9AA7CBD2-5ECF-41E3-84CA-219F0696E454}" destId="{E5EEB39E-E657-4CD3-8C18-AB11A303A732}" srcOrd="0" destOrd="0" parTransId="{D0F8E89D-86F4-4132-B334-E52228B65C29}" sibTransId="{5D7ABA13-DDCF-498A-BA2D-B721D32AB50C}"/>
    <dgm:cxn modelId="{D36864B6-8B05-A940-ABBB-51747F73703F}" srcId="{9AA7CBD2-5ECF-41E3-84CA-219F0696E454}" destId="{1E30BC5C-29BE-3B40-96A5-A84B5C51733B}" srcOrd="1" destOrd="0" parTransId="{BE255D45-65F3-9540-8EE9-CB9983802094}" sibTransId="{862F2D92-6F0B-D64C-BD68-7C1A1476E937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9CB5E8E3-0830-2643-8282-EFFC0EE72972}" type="presParOf" srcId="{85DD9BD2-EFC5-1B45-9C6E-5F199D4C1736}" destId="{2ED9C0B5-EA59-3342-BAE3-1CACCAC1B53F}" srcOrd="0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  <dgm:cxn modelId="{E79D19CB-2975-AF44-B6BA-E706676B61ED}" type="presParOf" srcId="{85DD9BD2-EFC5-1B45-9C6E-5F199D4C1736}" destId="{2B1C50D9-33F6-CF42-808D-EAB00D0938BD}" srcOrd="1" destOrd="0" presId="urn:microsoft.com/office/officeart/2005/8/layout/hierarchy1"/>
    <dgm:cxn modelId="{4BF7D11C-BF7E-854E-9494-0D08D86C0AC1}" type="presParOf" srcId="{2B1C50D9-33F6-CF42-808D-EAB00D0938BD}" destId="{9634E59A-0B47-1443-9267-ACEEC28D2DB8}" srcOrd="0" destOrd="0" presId="urn:microsoft.com/office/officeart/2005/8/layout/hierarchy1"/>
    <dgm:cxn modelId="{359C1EC7-C0C0-014C-ACAD-2B68A5E66A4C}" type="presParOf" srcId="{9634E59A-0B47-1443-9267-ACEEC28D2DB8}" destId="{701AFB0D-C84E-ED4C-9BAD-D588A4E1A864}" srcOrd="0" destOrd="0" presId="urn:microsoft.com/office/officeart/2005/8/layout/hierarchy1"/>
    <dgm:cxn modelId="{0FC3B1CA-6F14-1E4A-9DAB-4486AA92C8B5}" type="presParOf" srcId="{9634E59A-0B47-1443-9267-ACEEC28D2DB8}" destId="{21393D87-D1C1-C642-B977-1822FFE78AC7}" srcOrd="1" destOrd="0" presId="urn:microsoft.com/office/officeart/2005/8/layout/hierarchy1"/>
    <dgm:cxn modelId="{16474EF2-7918-A848-AFAA-5DA4F46C53FC}" type="presParOf" srcId="{2B1C50D9-33F6-CF42-808D-EAB00D0938BD}" destId="{0A582BDE-78CE-BE42-A833-D79034D455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A7CBD2-5ECF-41E3-84CA-219F0696E4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EEB39E-E657-4CD3-8C18-AB11A303A732}">
      <dgm:prSet custT="1"/>
      <dgm:spPr/>
      <dgm:t>
        <a:bodyPr/>
        <a:lstStyle/>
        <a:p>
          <a:r>
            <a:rPr lang="en-US" sz="2400" b="1" i="1" dirty="0"/>
            <a:t>JFS</a:t>
          </a:r>
          <a:r>
            <a:rPr lang="en-US" sz="2400" b="1" dirty="0"/>
            <a:t> Compiled a Virtual Issue on</a:t>
          </a:r>
        </a:p>
        <a:p>
          <a:r>
            <a:rPr lang="en-US" sz="1800" b="1" dirty="0"/>
            <a:t> </a:t>
          </a:r>
          <a:r>
            <a:rPr lang="en-US" sz="1800" b="1" dirty="0">
              <a:solidFill>
                <a:schemeClr val="accent1">
                  <a:lumMod val="75000"/>
                </a:schemeClr>
              </a:solidFill>
            </a:rPr>
            <a:t>Invisible Killers, Inevitable Traces: Innovations in Forensic Toxicology from Around the World</a:t>
          </a:r>
        </a:p>
        <a:p>
          <a:r>
            <a:rPr lang="en-US" sz="1200" b="1" dirty="0">
              <a:solidFill>
                <a:schemeClr val="tx1"/>
              </a:solidFill>
            </a:rPr>
            <a:t> </a:t>
          </a:r>
          <a:endParaRPr lang="en-US" sz="1200" b="1" dirty="0">
            <a:solidFill>
              <a:schemeClr val="accent1"/>
            </a:solidFill>
          </a:endParaRPr>
        </a:p>
      </dgm:t>
    </dgm:pt>
    <dgm:pt modelId="{D0F8E89D-86F4-4132-B334-E52228B65C29}" type="parTrans" cxnId="{25ACA0B2-4FA1-4B82-9C30-B5CACADD7817}">
      <dgm:prSet/>
      <dgm:spPr/>
      <dgm:t>
        <a:bodyPr/>
        <a:lstStyle/>
        <a:p>
          <a:endParaRPr lang="en-US"/>
        </a:p>
      </dgm:t>
    </dgm:pt>
    <dgm:pt modelId="{5D7ABA13-DDCF-498A-BA2D-B721D32AB50C}" type="sibTrans" cxnId="{25ACA0B2-4FA1-4B82-9C30-B5CACADD7817}">
      <dgm:prSet/>
      <dgm:spPr/>
      <dgm:t>
        <a:bodyPr/>
        <a:lstStyle/>
        <a:p>
          <a:endParaRPr lang="en-US"/>
        </a:p>
      </dgm:t>
    </dgm:pt>
    <dgm:pt modelId="{1E30BC5C-29BE-3B40-96A5-A84B5C51733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1" dirty="0"/>
            <a:t>JFS </a:t>
          </a:r>
          <a:r>
            <a:rPr lang="en-US" sz="2400" b="1" i="0" dirty="0"/>
            <a:t>Published</a:t>
          </a:r>
          <a:r>
            <a:rPr lang="en-US" sz="2400" b="1" i="1" dirty="0"/>
            <a:t> </a:t>
          </a:r>
          <a:r>
            <a:rPr lang="en-US" sz="2400" b="1" i="0" dirty="0"/>
            <a:t>a</a:t>
          </a:r>
          <a:r>
            <a:rPr lang="en-US" sz="2400" b="1" i="1" dirty="0"/>
            <a:t> </a:t>
          </a:r>
          <a:r>
            <a:rPr lang="en-US" sz="2400" b="1" dirty="0"/>
            <a:t>Special Section on 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Vicarious Trauma in Forensic Scientists         </a:t>
          </a:r>
          <a:r>
            <a:rPr lang="en-US" sz="1200" b="1" dirty="0">
              <a:solidFill>
                <a:schemeClr val="tx1"/>
              </a:solidFill>
            </a:rPr>
            <a:t>(In the </a:t>
          </a:r>
          <a:r>
            <a:rPr lang="en-US" sz="1200" b="1" i="1" dirty="0">
              <a:solidFill>
                <a:schemeClr val="tx1"/>
              </a:solidFill>
            </a:rPr>
            <a:t>JFS</a:t>
          </a:r>
          <a:r>
            <a:rPr lang="en-US" sz="1200" b="1" dirty="0">
              <a:solidFill>
                <a:schemeClr val="tx1"/>
              </a:solidFill>
            </a:rPr>
            <a:t> January 2026 Issue)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b="1" dirty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dgm:t>
    </dgm:pt>
    <dgm:pt modelId="{BE255D45-65F3-9540-8EE9-CB9983802094}" type="parTrans" cxnId="{D36864B6-8B05-A940-ABBB-51747F73703F}">
      <dgm:prSet/>
      <dgm:spPr/>
      <dgm:t>
        <a:bodyPr/>
        <a:lstStyle/>
        <a:p>
          <a:endParaRPr lang="en-US"/>
        </a:p>
      </dgm:t>
    </dgm:pt>
    <dgm:pt modelId="{862F2D92-6F0B-D64C-BD68-7C1A1476E937}" type="sibTrans" cxnId="{D36864B6-8B05-A940-ABBB-51747F73703F}">
      <dgm:prSet/>
      <dgm:spPr/>
      <dgm:t>
        <a:bodyPr/>
        <a:lstStyle/>
        <a:p>
          <a:endParaRPr lang="en-US"/>
        </a:p>
      </dgm:t>
    </dgm:pt>
    <dgm:pt modelId="{85DD9BD2-EFC5-1B45-9C6E-5F199D4C1736}" type="pres">
      <dgm:prSet presAssocID="{9AA7CBD2-5ECF-41E3-84CA-219F0696E4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9C0B5-EA59-3342-BAE3-1CACCAC1B53F}" type="pres">
      <dgm:prSet presAssocID="{E5EEB39E-E657-4CD3-8C18-AB11A303A732}" presName="hierRoot1" presStyleCnt="0"/>
      <dgm:spPr/>
    </dgm:pt>
    <dgm:pt modelId="{E015824E-B150-D940-848C-3022114C1E08}" type="pres">
      <dgm:prSet presAssocID="{E5EEB39E-E657-4CD3-8C18-AB11A303A732}" presName="composite" presStyleCnt="0"/>
      <dgm:spPr/>
    </dgm:pt>
    <dgm:pt modelId="{F2203FC5-98B5-3B48-8E5A-F305E040BACD}" type="pres">
      <dgm:prSet presAssocID="{E5EEB39E-E657-4CD3-8C18-AB11A303A732}" presName="background" presStyleLbl="node0" presStyleIdx="0" presStyleCnt="2"/>
      <dgm:spPr/>
    </dgm:pt>
    <dgm:pt modelId="{AAB9E5A3-3AFC-6F49-A560-E0EE63760671}" type="pres">
      <dgm:prSet presAssocID="{E5EEB39E-E657-4CD3-8C18-AB11A303A732}" presName="text" presStyleLbl="fgAcc0" presStyleIdx="0" presStyleCnt="2" custLinFactNeighborX="-7049" custLinFactNeighborY="77">
        <dgm:presLayoutVars>
          <dgm:chPref val="3"/>
        </dgm:presLayoutVars>
      </dgm:prSet>
      <dgm:spPr/>
    </dgm:pt>
    <dgm:pt modelId="{3DBD4095-CB02-F24B-85B7-B5BF8E24D2A8}" type="pres">
      <dgm:prSet presAssocID="{E5EEB39E-E657-4CD3-8C18-AB11A303A732}" presName="hierChild2" presStyleCnt="0"/>
      <dgm:spPr/>
    </dgm:pt>
    <dgm:pt modelId="{2B1C50D9-33F6-CF42-808D-EAB00D0938BD}" type="pres">
      <dgm:prSet presAssocID="{1E30BC5C-29BE-3B40-96A5-A84B5C51733B}" presName="hierRoot1" presStyleCnt="0"/>
      <dgm:spPr/>
    </dgm:pt>
    <dgm:pt modelId="{9634E59A-0B47-1443-9267-ACEEC28D2DB8}" type="pres">
      <dgm:prSet presAssocID="{1E30BC5C-29BE-3B40-96A5-A84B5C51733B}" presName="composite" presStyleCnt="0"/>
      <dgm:spPr/>
    </dgm:pt>
    <dgm:pt modelId="{701AFB0D-C84E-ED4C-9BAD-D588A4E1A864}" type="pres">
      <dgm:prSet presAssocID="{1E30BC5C-29BE-3B40-96A5-A84B5C51733B}" presName="background" presStyleLbl="node0" presStyleIdx="1" presStyleCnt="2"/>
      <dgm:spPr/>
    </dgm:pt>
    <dgm:pt modelId="{21393D87-D1C1-C642-B977-1822FFE78AC7}" type="pres">
      <dgm:prSet presAssocID="{1E30BC5C-29BE-3B40-96A5-A84B5C51733B}" presName="text" presStyleLbl="fgAcc0" presStyleIdx="1" presStyleCnt="2">
        <dgm:presLayoutVars>
          <dgm:chPref val="3"/>
        </dgm:presLayoutVars>
      </dgm:prSet>
      <dgm:spPr/>
    </dgm:pt>
    <dgm:pt modelId="{0A582BDE-78CE-BE42-A833-D79034D4558D}" type="pres">
      <dgm:prSet presAssocID="{1E30BC5C-29BE-3B40-96A5-A84B5C51733B}" presName="hierChild2" presStyleCnt="0"/>
      <dgm:spPr/>
    </dgm:pt>
  </dgm:ptLst>
  <dgm:cxnLst>
    <dgm:cxn modelId="{7149CB23-ADA9-EF46-9538-189FA18B62F2}" type="presOf" srcId="{1E30BC5C-29BE-3B40-96A5-A84B5C51733B}" destId="{21393D87-D1C1-C642-B977-1822FFE78AC7}" srcOrd="0" destOrd="0" presId="urn:microsoft.com/office/officeart/2005/8/layout/hierarchy1"/>
    <dgm:cxn modelId="{25ACA0B2-4FA1-4B82-9C30-B5CACADD7817}" srcId="{9AA7CBD2-5ECF-41E3-84CA-219F0696E454}" destId="{E5EEB39E-E657-4CD3-8C18-AB11A303A732}" srcOrd="0" destOrd="0" parTransId="{D0F8E89D-86F4-4132-B334-E52228B65C29}" sibTransId="{5D7ABA13-DDCF-498A-BA2D-B721D32AB50C}"/>
    <dgm:cxn modelId="{D36864B6-8B05-A940-ABBB-51747F73703F}" srcId="{9AA7CBD2-5ECF-41E3-84CA-219F0696E454}" destId="{1E30BC5C-29BE-3B40-96A5-A84B5C51733B}" srcOrd="1" destOrd="0" parTransId="{BE255D45-65F3-9540-8EE9-CB9983802094}" sibTransId="{862F2D92-6F0B-D64C-BD68-7C1A1476E937}"/>
    <dgm:cxn modelId="{4B4756B8-CA91-D742-ADDF-F29D9FA4829D}" type="presOf" srcId="{E5EEB39E-E657-4CD3-8C18-AB11A303A732}" destId="{AAB9E5A3-3AFC-6F49-A560-E0EE63760671}" srcOrd="0" destOrd="0" presId="urn:microsoft.com/office/officeart/2005/8/layout/hierarchy1"/>
    <dgm:cxn modelId="{08F3C3C0-257D-5B40-9433-5A08D7EC4406}" type="presOf" srcId="{9AA7CBD2-5ECF-41E3-84CA-219F0696E454}" destId="{85DD9BD2-EFC5-1B45-9C6E-5F199D4C1736}" srcOrd="0" destOrd="0" presId="urn:microsoft.com/office/officeart/2005/8/layout/hierarchy1"/>
    <dgm:cxn modelId="{9CB5E8E3-0830-2643-8282-EFFC0EE72972}" type="presParOf" srcId="{85DD9BD2-EFC5-1B45-9C6E-5F199D4C1736}" destId="{2ED9C0B5-EA59-3342-BAE3-1CACCAC1B53F}" srcOrd="0" destOrd="0" presId="urn:microsoft.com/office/officeart/2005/8/layout/hierarchy1"/>
    <dgm:cxn modelId="{4D6982F3-03CB-7C46-B30D-66A5953142A3}" type="presParOf" srcId="{2ED9C0B5-EA59-3342-BAE3-1CACCAC1B53F}" destId="{E015824E-B150-D940-848C-3022114C1E08}" srcOrd="0" destOrd="0" presId="urn:microsoft.com/office/officeart/2005/8/layout/hierarchy1"/>
    <dgm:cxn modelId="{8DF68E8C-D684-174A-9506-3CEEA5E69B68}" type="presParOf" srcId="{E015824E-B150-D940-848C-3022114C1E08}" destId="{F2203FC5-98B5-3B48-8E5A-F305E040BACD}" srcOrd="0" destOrd="0" presId="urn:microsoft.com/office/officeart/2005/8/layout/hierarchy1"/>
    <dgm:cxn modelId="{A2AE8BA1-B922-7E48-8B11-BB0246424ED8}" type="presParOf" srcId="{E015824E-B150-D940-848C-3022114C1E08}" destId="{AAB9E5A3-3AFC-6F49-A560-E0EE63760671}" srcOrd="1" destOrd="0" presId="urn:microsoft.com/office/officeart/2005/8/layout/hierarchy1"/>
    <dgm:cxn modelId="{C659FAD3-64C6-1C46-8859-8E75F61047A2}" type="presParOf" srcId="{2ED9C0B5-EA59-3342-BAE3-1CACCAC1B53F}" destId="{3DBD4095-CB02-F24B-85B7-B5BF8E24D2A8}" srcOrd="1" destOrd="0" presId="urn:microsoft.com/office/officeart/2005/8/layout/hierarchy1"/>
    <dgm:cxn modelId="{E79D19CB-2975-AF44-B6BA-E706676B61ED}" type="presParOf" srcId="{85DD9BD2-EFC5-1B45-9C6E-5F199D4C1736}" destId="{2B1C50D9-33F6-CF42-808D-EAB00D0938BD}" srcOrd="1" destOrd="0" presId="urn:microsoft.com/office/officeart/2005/8/layout/hierarchy1"/>
    <dgm:cxn modelId="{4BF7D11C-BF7E-854E-9494-0D08D86C0AC1}" type="presParOf" srcId="{2B1C50D9-33F6-CF42-808D-EAB00D0938BD}" destId="{9634E59A-0B47-1443-9267-ACEEC28D2DB8}" srcOrd="0" destOrd="0" presId="urn:microsoft.com/office/officeart/2005/8/layout/hierarchy1"/>
    <dgm:cxn modelId="{359C1EC7-C0C0-014C-ACAD-2B68A5E66A4C}" type="presParOf" srcId="{9634E59A-0B47-1443-9267-ACEEC28D2DB8}" destId="{701AFB0D-C84E-ED4C-9BAD-D588A4E1A864}" srcOrd="0" destOrd="0" presId="urn:microsoft.com/office/officeart/2005/8/layout/hierarchy1"/>
    <dgm:cxn modelId="{0FC3B1CA-6F14-1E4A-9DAB-4486AA92C8B5}" type="presParOf" srcId="{9634E59A-0B47-1443-9267-ACEEC28D2DB8}" destId="{21393D87-D1C1-C642-B977-1822FFE78AC7}" srcOrd="1" destOrd="0" presId="urn:microsoft.com/office/officeart/2005/8/layout/hierarchy1"/>
    <dgm:cxn modelId="{16474EF2-7918-A848-AFAA-5DA4F46C53FC}" type="presParOf" srcId="{2B1C50D9-33F6-CF42-808D-EAB00D0938BD}" destId="{0A582BDE-78CE-BE42-A833-D79034D455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F626-3B5B-BA42-AEE7-144328585C7F}">
      <dsp:nvSpPr>
        <dsp:cNvPr id="0" name=""/>
        <dsp:cNvSpPr/>
      </dsp:nvSpPr>
      <dsp:spPr>
        <a:xfrm>
          <a:off x="68106" y="60215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354DB-E125-FB45-AB88-15127C750C5D}">
      <dsp:nvSpPr>
        <dsp:cNvPr id="0" name=""/>
        <dsp:cNvSpPr/>
      </dsp:nvSpPr>
      <dsp:spPr>
        <a:xfrm>
          <a:off x="461937" y="97628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The Average Days From Submission to                First Decision was                     </a:t>
          </a:r>
          <a:r>
            <a:rPr lang="en-US" sz="3200" b="1" kern="1200" dirty="0">
              <a:solidFill>
                <a:schemeClr val="accent1">
                  <a:lumMod val="75000"/>
                </a:schemeClr>
              </a:solidFill>
            </a:rPr>
            <a:t>37 Days </a:t>
          </a:r>
        </a:p>
      </dsp:txBody>
      <dsp:txXfrm>
        <a:off x="527859" y="1042211"/>
        <a:ext cx="3412631" cy="2118898"/>
      </dsp:txXfrm>
    </dsp:sp>
    <dsp:sp modelId="{4C5B02EF-B442-534B-A840-7CE7F922BDCF}">
      <dsp:nvSpPr>
        <dsp:cNvPr id="0" name=""/>
        <dsp:cNvSpPr/>
      </dsp:nvSpPr>
      <dsp:spPr>
        <a:xfrm>
          <a:off x="4333146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4726977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The Average Days From Submission to                Final Decision was                 </a:t>
          </a:r>
          <a:r>
            <a:rPr lang="en-US" sz="3200" b="1" kern="1200" dirty="0">
              <a:solidFill>
                <a:srgbClr val="355DA7"/>
              </a:solidFill>
            </a:rPr>
            <a:t>50 Days </a:t>
          </a:r>
          <a:endParaRPr lang="en-US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92899" y="1034761"/>
        <a:ext cx="3412631" cy="211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3FC5-98B5-3B48-8E5A-F305E040BACD}">
      <dsp:nvSpPr>
        <dsp:cNvPr id="0" name=""/>
        <dsp:cNvSpPr/>
      </dsp:nvSpPr>
      <dsp:spPr>
        <a:xfrm>
          <a:off x="1009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394840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The Average Turnaround Time From Manuscript Acceptance to Online Early View Publication was                   </a:t>
          </a:r>
          <a:r>
            <a:rPr lang="en-US" sz="3200" b="1" kern="1200" dirty="0">
              <a:solidFill>
                <a:schemeClr val="accent1">
                  <a:lumMod val="75000"/>
                </a:schemeClr>
              </a:solidFill>
            </a:rPr>
            <a:t>16 Days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(with online publication occurring as early as 6 days from manuscript acceptance) </a:t>
          </a:r>
          <a:endParaRPr lang="en-US" sz="1200" b="1" kern="1200" dirty="0">
            <a:solidFill>
              <a:srgbClr val="355DA7"/>
            </a:solidFill>
          </a:endParaRPr>
        </a:p>
      </dsp:txBody>
      <dsp:txXfrm>
        <a:off x="460762" y="1034761"/>
        <a:ext cx="3412631" cy="2118898"/>
      </dsp:txXfrm>
    </dsp:sp>
    <dsp:sp modelId="{9CE77055-BC4C-094F-B09C-7AE271AB024C}">
      <dsp:nvSpPr>
        <dsp:cNvPr id="0" name=""/>
        <dsp:cNvSpPr/>
      </dsp:nvSpPr>
      <dsp:spPr>
        <a:xfrm>
          <a:off x="4334156" y="60215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97C36-12E0-A048-B345-ED0EA94DEBD1}">
      <dsp:nvSpPr>
        <dsp:cNvPr id="0" name=""/>
        <dsp:cNvSpPr/>
      </dsp:nvSpPr>
      <dsp:spPr>
        <a:xfrm>
          <a:off x="4727987" y="97628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JFS Impact Factor   was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1">
                  <a:lumMod val="75000"/>
                </a:schemeClr>
              </a:solidFill>
            </a:rPr>
            <a:t>1.8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b="1" kern="1200" dirty="0">
              <a:solidFill>
                <a:schemeClr val="tx1"/>
              </a:solidFill>
            </a:rPr>
            <a:t>(a 20% increase over 2024)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NOTE: The Web of Science has transitioned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tx1"/>
              </a:solidFill>
            </a:rPr>
            <a:t>to a single digit metric.</a:t>
          </a:r>
          <a:endParaRPr lang="en-US" sz="105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793909" y="1042211"/>
        <a:ext cx="3412631" cy="2118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02EF-B442-534B-A840-7CE7F922BDCF}">
      <dsp:nvSpPr>
        <dsp:cNvPr id="0" name=""/>
        <dsp:cNvSpPr/>
      </dsp:nvSpPr>
      <dsp:spPr>
        <a:xfrm>
          <a:off x="1009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394840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b="1" kern="1200" dirty="0"/>
            <a:t>Number of                Original Manuscripts Received was                               </a:t>
          </a:r>
          <a:r>
            <a:rPr lang="en-US" sz="3600" b="1" kern="1200" dirty="0">
              <a:solidFill>
                <a:srgbClr val="355DA7"/>
              </a:solidFill>
            </a:rPr>
            <a:t>1,151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/>
              </a:solidFill>
            </a:rPr>
            <a:t>(a 21% increase over 2024)</a:t>
          </a:r>
        </a:p>
      </dsp:txBody>
      <dsp:txXfrm>
        <a:off x="460762" y="1034761"/>
        <a:ext cx="3412631" cy="2118898"/>
      </dsp:txXfrm>
    </dsp:sp>
    <dsp:sp modelId="{F2203FC5-98B5-3B48-8E5A-F305E040BACD}">
      <dsp:nvSpPr>
        <dsp:cNvPr id="0" name=""/>
        <dsp:cNvSpPr/>
      </dsp:nvSpPr>
      <dsp:spPr>
        <a:xfrm>
          <a:off x="4083296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4477127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Total Reviewers Used for Peer Review were            </a:t>
          </a:r>
          <a:r>
            <a:rPr lang="en-US" sz="3600" b="1" kern="1200" dirty="0">
              <a:solidFill>
                <a:srgbClr val="355DA7"/>
              </a:solidFill>
            </a:rPr>
            <a:t>675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(a 19% increase over 2024)</a:t>
          </a:r>
          <a:endParaRPr lang="en-US" sz="1600" b="1" kern="1200" dirty="0">
            <a:solidFill>
              <a:srgbClr val="355DA7"/>
            </a:solidFill>
          </a:endParaRPr>
        </a:p>
      </dsp:txBody>
      <dsp:txXfrm>
        <a:off x="4543049" y="1036494"/>
        <a:ext cx="3412631" cy="2118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B02EF-B442-534B-A840-7CE7F922BDCF}">
      <dsp:nvSpPr>
        <dsp:cNvPr id="0" name=""/>
        <dsp:cNvSpPr/>
      </dsp:nvSpPr>
      <dsp:spPr>
        <a:xfrm>
          <a:off x="1009" y="594700"/>
          <a:ext cx="3544475" cy="2194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394840" y="968839"/>
          <a:ext cx="3544475" cy="2194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endParaRPr lang="en-US" sz="10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2100" b="1" kern="1200" dirty="0"/>
            <a:t>Total Pages Published in       2025 JFS Issues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 </a:t>
          </a:r>
          <a:r>
            <a:rPr lang="en-US" sz="3600" b="1" kern="1200" dirty="0">
              <a:solidFill>
                <a:schemeClr val="accent1">
                  <a:lumMod val="75000"/>
                </a:schemeClr>
              </a:solidFill>
            </a:rPr>
            <a:t>2,617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144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solidFill>
                <a:schemeClr val="tx1"/>
              </a:solidFill>
            </a:rPr>
            <a:t>(an 11% increase over 2024)</a:t>
          </a:r>
          <a:r>
            <a:rPr lang="en-US" sz="1600" b="1" kern="1200" dirty="0">
              <a:solidFill>
                <a:schemeClr val="accent1">
                  <a:lumMod val="75000"/>
                </a:schemeClr>
              </a:solidFill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126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 </a:t>
          </a:r>
          <a:endParaRPr lang="en-US" sz="1400" b="1" kern="1200" dirty="0">
            <a:solidFill>
              <a:schemeClr val="accent6"/>
            </a:solidFill>
          </a:endParaRPr>
        </a:p>
      </dsp:txBody>
      <dsp:txXfrm>
        <a:off x="459117" y="1033116"/>
        <a:ext cx="3415921" cy="2066009"/>
      </dsp:txXfrm>
    </dsp:sp>
    <dsp:sp modelId="{F2203FC5-98B5-3B48-8E5A-F305E040BACD}">
      <dsp:nvSpPr>
        <dsp:cNvPr id="0" name=""/>
        <dsp:cNvSpPr/>
      </dsp:nvSpPr>
      <dsp:spPr>
        <a:xfrm>
          <a:off x="4083296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4477127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Rejection Rate was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 </a:t>
          </a:r>
          <a:r>
            <a:rPr lang="en-US" sz="3600" b="1" kern="1200" dirty="0">
              <a:solidFill>
                <a:srgbClr val="355DA7"/>
              </a:solidFill>
            </a:rPr>
            <a:t>60.4%</a:t>
          </a:r>
        </a:p>
      </dsp:txBody>
      <dsp:txXfrm>
        <a:off x="4543049" y="1036494"/>
        <a:ext cx="3412631" cy="2118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F626-3B5B-BA42-AEE7-144328585C7F}">
      <dsp:nvSpPr>
        <dsp:cNvPr id="0" name=""/>
        <dsp:cNvSpPr/>
      </dsp:nvSpPr>
      <dsp:spPr>
        <a:xfrm>
          <a:off x="90" y="629698"/>
          <a:ext cx="3672340" cy="219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354DB-E125-FB45-AB88-15127C750C5D}">
      <dsp:nvSpPr>
        <dsp:cNvPr id="0" name=""/>
        <dsp:cNvSpPr/>
      </dsp:nvSpPr>
      <dsp:spPr>
        <a:xfrm>
          <a:off x="383418" y="993860"/>
          <a:ext cx="3672340" cy="219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Online Metrics </a:t>
          </a:r>
          <a:r>
            <a:rPr lang="en-US" sz="1150" b="1" i="0" kern="1200" dirty="0"/>
            <a:t>(1.01.25</a:t>
          </a:r>
          <a:r>
            <a:rPr lang="en-US" sz="1150" kern="1200" dirty="0"/>
            <a:t>–</a:t>
          </a:r>
          <a:r>
            <a:rPr lang="en-US" sz="1150" b="1" i="0" kern="1200" dirty="0"/>
            <a:t> 12.31.25)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rgbClr val="355DA7"/>
              </a:solidFill>
            </a:rPr>
            <a:t> </a:t>
          </a:r>
          <a:r>
            <a:rPr lang="en-US" sz="2000" b="1" i="0" kern="1200" dirty="0">
              <a:solidFill>
                <a:srgbClr val="355DA7"/>
              </a:solidFill>
            </a:rPr>
            <a:t>Full Text Reads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355DA7"/>
              </a:solidFill>
            </a:rPr>
            <a:t> </a:t>
          </a:r>
          <a:r>
            <a:rPr lang="en-US" sz="3600" b="1" i="0" kern="1200" dirty="0">
              <a:solidFill>
                <a:srgbClr val="355DA7"/>
              </a:solidFill>
            </a:rPr>
            <a:t>855,900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rgbClr val="000000"/>
              </a:solidFill>
            </a:rPr>
            <a:t>(</a:t>
          </a:r>
          <a:r>
            <a:rPr lang="en-US" sz="1350" b="1" kern="1200" dirty="0">
              <a:solidFill>
                <a:schemeClr val="tx1"/>
              </a:solidFill>
            </a:rPr>
            <a:t>an 8% readership growth over 2024)</a:t>
          </a:r>
          <a:endParaRPr lang="en-US" sz="1350" b="1" i="0" kern="1200" dirty="0">
            <a:solidFill>
              <a:srgbClr val="355DA7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0000"/>
              </a:solidFill>
            </a:rPr>
            <a:t> </a:t>
          </a:r>
          <a:endParaRPr lang="en-US" sz="1200" b="1" kern="1200" dirty="0">
            <a:solidFill>
              <a:srgbClr val="355DA7"/>
            </a:solidFill>
          </a:endParaRPr>
        </a:p>
      </dsp:txBody>
      <dsp:txXfrm>
        <a:off x="447582" y="1058024"/>
        <a:ext cx="3544012" cy="2062394"/>
      </dsp:txXfrm>
    </dsp:sp>
    <dsp:sp modelId="{4C5B02EF-B442-534B-A840-7CE7F922BDCF}">
      <dsp:nvSpPr>
        <dsp:cNvPr id="0" name=""/>
        <dsp:cNvSpPr/>
      </dsp:nvSpPr>
      <dsp:spPr>
        <a:xfrm>
          <a:off x="4439087" y="629698"/>
          <a:ext cx="3449956" cy="219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796-50ED-A94E-A348-67CDD102ED46}">
      <dsp:nvSpPr>
        <dsp:cNvPr id="0" name=""/>
        <dsp:cNvSpPr/>
      </dsp:nvSpPr>
      <dsp:spPr>
        <a:xfrm>
          <a:off x="4822416" y="993860"/>
          <a:ext cx="3449956" cy="219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Total Articles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Published were</a:t>
          </a:r>
          <a:endParaRPr lang="en-US" sz="2000" b="1" i="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 dirty="0">
              <a:solidFill>
                <a:srgbClr val="355DA7"/>
              </a:solidFill>
            </a:rPr>
            <a:t>260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0000"/>
              </a:solidFill>
            </a:rPr>
            <a:t>(</a:t>
          </a:r>
          <a:r>
            <a:rPr lang="en-US" sz="1500" b="1" kern="1200" dirty="0">
              <a:solidFill>
                <a:schemeClr val="tx1"/>
              </a:solidFill>
            </a:rPr>
            <a:t>a 16% increase over 2024)</a:t>
          </a:r>
          <a:r>
            <a:rPr lang="en-US" sz="1500" b="1" i="0" kern="1200" dirty="0">
              <a:solidFill>
                <a:schemeClr val="tx1"/>
              </a:solidFill>
            </a:rPr>
            <a:t> </a:t>
          </a:r>
        </a:p>
      </dsp:txBody>
      <dsp:txXfrm>
        <a:off x="4886580" y="1058024"/>
        <a:ext cx="3321628" cy="2062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3FC5-98B5-3B48-8E5A-F305E040BACD}">
      <dsp:nvSpPr>
        <dsp:cNvPr id="0" name=""/>
        <dsp:cNvSpPr/>
      </dsp:nvSpPr>
      <dsp:spPr>
        <a:xfrm>
          <a:off x="-248840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144990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JFS Received Papers From                          </a:t>
          </a:r>
          <a:r>
            <a:rPr lang="en-US" sz="3200" b="1" kern="1200" dirty="0">
              <a:solidFill>
                <a:schemeClr val="accent1"/>
              </a:solidFill>
            </a:rPr>
            <a:t>67 Countries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 </a:t>
          </a:r>
          <a:endParaRPr lang="en-US" sz="1200" b="1" kern="1200" dirty="0">
            <a:solidFill>
              <a:schemeClr val="accent1"/>
            </a:solidFill>
          </a:endParaRPr>
        </a:p>
      </dsp:txBody>
      <dsp:txXfrm>
        <a:off x="210912" y="1036494"/>
        <a:ext cx="3412631" cy="2118898"/>
      </dsp:txXfrm>
    </dsp:sp>
    <dsp:sp modelId="{701AFB0D-C84E-ED4C-9BAD-D588A4E1A864}">
      <dsp:nvSpPr>
        <dsp:cNvPr id="0" name=""/>
        <dsp:cNvSpPr/>
      </dsp:nvSpPr>
      <dsp:spPr>
        <a:xfrm>
          <a:off x="4333146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3D87-D1C1-C642-B977-1822FFE78AC7}">
      <dsp:nvSpPr>
        <dsp:cNvPr id="0" name=""/>
        <dsp:cNvSpPr/>
      </dsp:nvSpPr>
      <dsp:spPr>
        <a:xfrm>
          <a:off x="4726977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/>
            <a:t>The Percentage of Papers Received From the U.S. was                          </a:t>
          </a:r>
          <a:r>
            <a:rPr lang="en-US" sz="3200" b="1" kern="1200" dirty="0">
              <a:solidFill>
                <a:schemeClr val="accent1"/>
              </a:solidFill>
            </a:rPr>
            <a:t>18%</a:t>
          </a:r>
          <a:endParaRPr lang="en-US" sz="3200" kern="1200" dirty="0">
            <a:solidFill>
              <a:schemeClr val="accent1"/>
            </a:solidFill>
          </a:endParaRPr>
        </a:p>
      </dsp:txBody>
      <dsp:txXfrm>
        <a:off x="4792899" y="1034761"/>
        <a:ext cx="3412631" cy="2118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03FC5-98B5-3B48-8E5A-F305E040BACD}">
      <dsp:nvSpPr>
        <dsp:cNvPr id="0" name=""/>
        <dsp:cNvSpPr/>
      </dsp:nvSpPr>
      <dsp:spPr>
        <a:xfrm>
          <a:off x="-248840" y="596433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9E5A3-3AFC-6F49-A560-E0EE63760671}">
      <dsp:nvSpPr>
        <dsp:cNvPr id="0" name=""/>
        <dsp:cNvSpPr/>
      </dsp:nvSpPr>
      <dsp:spPr>
        <a:xfrm>
          <a:off x="144990" y="970572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JFS</a:t>
          </a:r>
          <a:r>
            <a:rPr lang="en-US" sz="2400" b="1" kern="1200" dirty="0"/>
            <a:t> Compiled a Virtual Issue 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</a:t>
          </a: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Invisible Killers, Inevitable Traces: Innovations in Forensic Toxicology from Around the World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 </a:t>
          </a:r>
          <a:endParaRPr lang="en-US" sz="1200" b="1" kern="1200" dirty="0">
            <a:solidFill>
              <a:schemeClr val="accent1"/>
            </a:solidFill>
          </a:endParaRPr>
        </a:p>
      </dsp:txBody>
      <dsp:txXfrm>
        <a:off x="210912" y="1036494"/>
        <a:ext cx="3412631" cy="2118898"/>
      </dsp:txXfrm>
    </dsp:sp>
    <dsp:sp modelId="{701AFB0D-C84E-ED4C-9BAD-D588A4E1A864}">
      <dsp:nvSpPr>
        <dsp:cNvPr id="0" name=""/>
        <dsp:cNvSpPr/>
      </dsp:nvSpPr>
      <dsp:spPr>
        <a:xfrm>
          <a:off x="4333146" y="594700"/>
          <a:ext cx="3544475" cy="2250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3D87-D1C1-C642-B977-1822FFE78AC7}">
      <dsp:nvSpPr>
        <dsp:cNvPr id="0" name=""/>
        <dsp:cNvSpPr/>
      </dsp:nvSpPr>
      <dsp:spPr>
        <a:xfrm>
          <a:off x="4726977" y="968839"/>
          <a:ext cx="3544475" cy="2250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i="1" kern="1200" dirty="0"/>
            <a:t>JFS </a:t>
          </a:r>
          <a:r>
            <a:rPr lang="en-US" sz="2400" b="1" i="0" kern="1200" dirty="0"/>
            <a:t>Published</a:t>
          </a:r>
          <a:r>
            <a:rPr lang="en-US" sz="2400" b="1" i="1" kern="1200" dirty="0"/>
            <a:t> </a:t>
          </a:r>
          <a:r>
            <a:rPr lang="en-US" sz="2400" b="1" i="0" kern="1200" dirty="0"/>
            <a:t>a</a:t>
          </a:r>
          <a:r>
            <a:rPr lang="en-US" sz="2400" b="1" i="1" kern="1200" dirty="0"/>
            <a:t> </a:t>
          </a:r>
          <a:r>
            <a:rPr lang="en-US" sz="2400" b="1" kern="1200" dirty="0"/>
            <a:t>Special Section on 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Vicarious Trauma in Forensic Scientists         </a:t>
          </a:r>
          <a:r>
            <a:rPr lang="en-US" sz="1200" b="1" kern="1200" dirty="0">
              <a:solidFill>
                <a:schemeClr val="tx1"/>
              </a:solidFill>
            </a:rPr>
            <a:t>(In the </a:t>
          </a:r>
          <a:r>
            <a:rPr lang="en-US" sz="1200" b="1" i="1" kern="1200" dirty="0">
              <a:solidFill>
                <a:schemeClr val="tx1"/>
              </a:solidFill>
            </a:rPr>
            <a:t>JFS</a:t>
          </a:r>
          <a:r>
            <a:rPr lang="en-US" sz="1200" b="1" kern="1200" dirty="0">
              <a:solidFill>
                <a:schemeClr val="tx1"/>
              </a:solidFill>
            </a:rPr>
            <a:t> January 2026 Issue)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1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92899" y="1034761"/>
        <a:ext cx="3412631" cy="2118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DF3DC0-7F71-FD47-9B35-A5D75AF417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ED868-3560-944D-9B76-0BF1F1765D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7F3DB-2952-DE4D-9931-E6C0C93472DB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1D83A-D7CB-6C45-A2D0-2DF6CB8931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A9EB2-054C-7F4F-9EBB-773EB5D49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244-3287-D74C-B996-2B3BDAC7E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2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4"/>
          </a:xfrm>
          <a:effectLst/>
        </p:spPr>
        <p:txBody>
          <a:bodyPr anchor="b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7884"/>
      </p:ext>
    </p:extLst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72223"/>
      </p:ext>
    </p:extLst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4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1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863601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47756"/>
      </p:ext>
    </p:extLst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54105"/>
      </p:ext>
    </p:extLst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75"/>
            <a:ext cx="8468145" cy="125882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cap="all">
                <a:solidFill>
                  <a:schemeClr val="accent1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9245"/>
      </p:ext>
    </p:extLst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6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1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81483"/>
      </p:ext>
    </p:extLst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2250892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3896075" cy="2935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566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68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marL="0" marR="0" lvl="0" indent="0" algn="l" defTabSz="3566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68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5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73473"/>
      </p:ext>
    </p:extLst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6429"/>
      </p:ext>
    </p:extLst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62309"/>
      </p:ext>
    </p:extLst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2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2"/>
            <a:ext cx="2273889" cy="1722419"/>
          </a:xfrm>
        </p:spPr>
        <p:txBody>
          <a:bodyPr anchor="b">
            <a:normAutofit/>
          </a:bodyPr>
          <a:lstStyle>
            <a:lvl1pPr algn="l">
              <a:defRPr sz="19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8" y="1179830"/>
            <a:ext cx="4988243" cy="4658216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  <a:lvl6pPr>
              <a:defRPr sz="1100">
                <a:solidFill>
                  <a:schemeClr val="tx2"/>
                </a:solidFill>
              </a:defRPr>
            </a:lvl6pPr>
            <a:lvl7pPr>
              <a:defRPr sz="1100">
                <a:solidFill>
                  <a:schemeClr val="tx2"/>
                </a:solidFill>
              </a:defRPr>
            </a:lvl7pPr>
            <a:lvl8pPr>
              <a:defRPr sz="1100">
                <a:solidFill>
                  <a:schemeClr val="tx2"/>
                </a:solidFill>
              </a:defRPr>
            </a:lvl8pPr>
            <a:lvl9pPr>
              <a:defRPr sz="11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5" y="6456918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2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6" y="6456918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1533"/>
      </p:ext>
    </p:extLst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9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1200"/>
            </a:lvl2pPr>
            <a:lvl3pPr marL="713232" indent="0">
              <a:buNone/>
              <a:defRPr sz="12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5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08621"/>
      </p:ext>
    </p:extLst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8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5" y="6423915"/>
            <a:ext cx="2133599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6" y="6423915"/>
            <a:ext cx="789383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47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7" r:id="rId6"/>
    <p:sldLayoutId id="2147483712" r:id="rId7"/>
    <p:sldLayoutId id="2147483713" r:id="rId8"/>
    <p:sldLayoutId id="2147483714" r:id="rId9"/>
    <p:sldLayoutId id="2147483716" r:id="rId10"/>
    <p:sldLayoutId id="2147483715" r:id="rId11"/>
  </p:sldLayoutIdLst>
  <p:transition advClick="0" advTm="15000">
    <p:fade/>
  </p:transition>
  <p:hf sldNum="0" hdr="0" ftr="0" dt="0"/>
  <p:txStyles>
    <p:titleStyle>
      <a:lvl1pPr algn="l" defTabSz="356616" rtl="0" eaLnBrk="1" latinLnBrk="0" hangingPunct="1">
        <a:lnSpc>
          <a:spcPct val="90000"/>
        </a:lnSpc>
        <a:spcBef>
          <a:spcPct val="0"/>
        </a:spcBef>
        <a:buNone/>
        <a:defRPr sz="3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8680" indent="-238680" algn="l" defTabSz="356616" rtl="0" eaLnBrk="1" latinLnBrk="0" hangingPunct="1">
        <a:lnSpc>
          <a:spcPct val="120000"/>
        </a:lnSpc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1400" indent="-23868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02000" indent="-21060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8760" indent="-18252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49560" indent="-182520" algn="l" defTabSz="356616" rtl="0" eaLnBrk="1" latinLnBrk="0" hangingPunct="1">
        <a:spcBef>
          <a:spcPct val="20000"/>
        </a:spcBef>
        <a:spcAft>
          <a:spcPts val="468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2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716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950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8400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defTabSz="356616"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58BBC-B23A-4D3E-9D03-B6721A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2" r="3606"/>
          <a:stretch/>
        </p:blipFill>
        <p:spPr>
          <a:xfrm>
            <a:off x="398239" y="457199"/>
            <a:ext cx="5691664" cy="58996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3" y="457199"/>
            <a:ext cx="2714120" cy="48224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BF095-243E-354D-8B43-18977236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9542" y="850792"/>
            <a:ext cx="2401512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i="1" dirty="0">
                <a:solidFill>
                  <a:srgbClr val="FFFFFF"/>
                </a:solidFill>
              </a:rPr>
              <a:t>Journal </a:t>
            </a:r>
            <a:br>
              <a:rPr lang="en-US" sz="3400" i="1" dirty="0">
                <a:solidFill>
                  <a:srgbClr val="FFFFFF"/>
                </a:solidFill>
              </a:rPr>
            </a:br>
            <a:r>
              <a:rPr lang="en-US" sz="3400" i="1" dirty="0">
                <a:solidFill>
                  <a:srgbClr val="FFFFFF"/>
                </a:solidFill>
              </a:rPr>
              <a:t>of </a:t>
            </a:r>
            <a:br>
              <a:rPr lang="en-US" sz="3400" i="1" dirty="0">
                <a:solidFill>
                  <a:srgbClr val="FFFFFF"/>
                </a:solidFill>
              </a:rPr>
            </a:br>
            <a:r>
              <a:rPr lang="en-US" sz="3400" i="1" dirty="0">
                <a:solidFill>
                  <a:srgbClr val="FFFFFF"/>
                </a:solidFill>
              </a:rPr>
              <a:t>Forensic Sciences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4" y="5367338"/>
            <a:ext cx="2714121" cy="9895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BAE19-F7D9-0D4B-892A-FB4F4B00A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903" y="5367338"/>
            <a:ext cx="2714121" cy="98951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8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SUBMIT YOUR   RESEARCH TODAY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9" y="468814"/>
            <a:ext cx="5692140" cy="589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984360"/>
      </p:ext>
    </p:extLst>
  </p:cSld>
  <p:clrMapOvr>
    <a:masterClrMapping/>
  </p:clrMapOvr>
  <p:transition advClick="0" advTm="1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21844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72" y="1392778"/>
            <a:ext cx="8550635" cy="48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                                                      </a:t>
            </a:r>
          </a:p>
          <a:p>
            <a:pPr marL="2005692" lvl="8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</a:t>
            </a:r>
          </a:p>
          <a:p>
            <a:pPr marL="2005692" lvl="8" indent="0" algn="ctr">
              <a:buNone/>
            </a:pPr>
            <a:r>
              <a:rPr lang="en-US" sz="1400" b="1" cap="none" dirty="0">
                <a:solidFill>
                  <a:schemeClr val="accent1">
                    <a:lumMod val="75000"/>
                  </a:schemeClr>
                </a:solidFill>
              </a:rPr>
              <a:t>							</a:t>
            </a: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JFS Continued its Forensic Lab Talks</a:t>
            </a:r>
          </a:p>
          <a:p>
            <a:pPr algn="ctr"/>
            <a:r>
              <a:rPr lang="en-US" sz="1800" b="1" cap="none" dirty="0" err="1">
                <a:solidFill>
                  <a:schemeClr val="accent1">
                    <a:lumMod val="75000"/>
                  </a:schemeClr>
                </a:solidFill>
              </a:rPr>
              <a:t>Virt</a:t>
            </a: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Virtual Seminar Series </a:t>
            </a:r>
          </a:p>
          <a:p>
            <a:pPr marL="2005692" lvl="8" indent="0" algn="ctr">
              <a:buNone/>
            </a:pP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			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in partnership with Wiley.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                                                                              The global reach has been wide, increasing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             							                   the visibility of both JFS and AAFS.                               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				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docshapegroup4">
            <a:extLst>
              <a:ext uri="{FF2B5EF4-FFF2-40B4-BE49-F238E27FC236}">
                <a16:creationId xmlns:a16="http://schemas.microsoft.com/office/drawing/2014/main" id="{3BAD74F6-3A87-3C4F-BDDE-9FAB6B71BAA4}"/>
              </a:ext>
            </a:extLst>
          </p:cNvPr>
          <p:cNvGrpSpPr>
            <a:grpSpLocks/>
          </p:cNvGrpSpPr>
          <p:nvPr/>
        </p:nvGrpSpPr>
        <p:grpSpPr bwMode="auto">
          <a:xfrm>
            <a:off x="0" y="209487"/>
            <a:ext cx="9200514" cy="1342098"/>
            <a:chOff x="739" y="313"/>
            <a:chExt cx="9974" cy="1261"/>
          </a:xfrm>
        </p:grpSpPr>
        <p:pic>
          <p:nvPicPr>
            <p:cNvPr id="6" name="docshape5">
              <a:extLst>
                <a:ext uri="{FF2B5EF4-FFF2-40B4-BE49-F238E27FC236}">
                  <a16:creationId xmlns:a16="http://schemas.microsoft.com/office/drawing/2014/main" id="{F7E66460-5424-EE46-92FC-5035BD52D7BE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" y="1021"/>
              <a:ext cx="164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ocshape6">
              <a:extLst>
                <a:ext uri="{FF2B5EF4-FFF2-40B4-BE49-F238E27FC236}">
                  <a16:creationId xmlns:a16="http://schemas.microsoft.com/office/drawing/2014/main" id="{21CA6E0B-62DD-A747-89EB-90E0FD6F6D60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313"/>
              <a:ext cx="990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7">
              <a:extLst>
                <a:ext uri="{FF2B5EF4-FFF2-40B4-BE49-F238E27FC236}">
                  <a16:creationId xmlns:a16="http://schemas.microsoft.com/office/drawing/2014/main" id="{91108429-7543-B046-A0A0-BF377EB25C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732"/>
              <a:ext cx="16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B9DD70D-29D0-80C1-F32C-D92098DA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3" y="1812381"/>
            <a:ext cx="4132306" cy="17526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A7F198-E7B7-D0AD-BFA9-2DEBE33CE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07992"/>
              </p:ext>
            </p:extLst>
          </p:nvPr>
        </p:nvGraphicFramePr>
        <p:xfrm>
          <a:off x="370702" y="3863020"/>
          <a:ext cx="8337404" cy="2357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907">
                  <a:extLst>
                    <a:ext uri="{9D8B030D-6E8A-4147-A177-3AD203B41FA5}">
                      <a16:colId xmlns:a16="http://schemas.microsoft.com/office/drawing/2014/main" val="2652390083"/>
                    </a:ext>
                  </a:extLst>
                </a:gridCol>
                <a:gridCol w="2079002">
                  <a:extLst>
                    <a:ext uri="{9D8B030D-6E8A-4147-A177-3AD203B41FA5}">
                      <a16:colId xmlns:a16="http://schemas.microsoft.com/office/drawing/2014/main" val="3086921689"/>
                    </a:ext>
                  </a:extLst>
                </a:gridCol>
                <a:gridCol w="3712529">
                  <a:extLst>
                    <a:ext uri="{9D8B030D-6E8A-4147-A177-3AD203B41FA5}">
                      <a16:colId xmlns:a16="http://schemas.microsoft.com/office/drawing/2014/main" val="660088421"/>
                    </a:ext>
                  </a:extLst>
                </a:gridCol>
                <a:gridCol w="1872966">
                  <a:extLst>
                    <a:ext uri="{9D8B030D-6E8A-4147-A177-3AD203B41FA5}">
                      <a16:colId xmlns:a16="http://schemas.microsoft.com/office/drawing/2014/main" val="732667762"/>
                    </a:ext>
                  </a:extLst>
                </a:gridCol>
              </a:tblGrid>
              <a:tr h="56509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JFS Forensic Lab Talks Virtual Seminars Offered in 2025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36270"/>
                  </a:ext>
                </a:extLst>
              </a:tr>
              <a:tr h="5479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Speaker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Title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Registration 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0619097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FLT #8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Georgina </a:t>
                      </a:r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Sauzier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LipSynch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Battle: Synchrotron Spectroscopic Imaging for the Study of Forensic Cosmetic Traces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546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6012185"/>
                  </a:ext>
                </a:extLst>
              </a:tr>
              <a:tr h="5739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FLT #9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Susan Walsh PhD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Phenotyping of Externally Visible Characteristics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1,536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49034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BB95F4DE-6866-1474-9EE2-D3EB5BD8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67" y="3852510"/>
            <a:ext cx="116458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9018"/>
      </p:ext>
    </p:extLst>
  </p:cSld>
  <p:clrMapOvr>
    <a:masterClrMapping/>
  </p:clrMapOvr>
  <p:transition advClick="0" advTm="1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21844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1739900"/>
            <a:ext cx="8272211" cy="4419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                              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JFS Mission Statement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							       To advance forensic science research, education,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                                                                  and practice by publishing peer-reviewed articles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             							         of the highest quality and impact.                               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				                       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Increase the Visibility of Your Research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										 Submit Your Manuscript to the                                        			                                                     Journal of Forensic Sciences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				                                            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www.jfsjournal.com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C993C-5995-F143-811D-CCE030D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8" y="1914971"/>
            <a:ext cx="3308586" cy="4343400"/>
          </a:xfrm>
          <a:prstGeom prst="rect">
            <a:avLst/>
          </a:prstGeom>
        </p:spPr>
      </p:pic>
      <p:grpSp>
        <p:nvGrpSpPr>
          <p:cNvPr id="5" name="docshapegroup4">
            <a:extLst>
              <a:ext uri="{FF2B5EF4-FFF2-40B4-BE49-F238E27FC236}">
                <a16:creationId xmlns:a16="http://schemas.microsoft.com/office/drawing/2014/main" id="{3BAD74F6-3A87-3C4F-BDDE-9FAB6B71BAA4}"/>
              </a:ext>
            </a:extLst>
          </p:cNvPr>
          <p:cNvGrpSpPr>
            <a:grpSpLocks/>
          </p:cNvGrpSpPr>
          <p:nvPr/>
        </p:nvGrpSpPr>
        <p:grpSpPr bwMode="auto">
          <a:xfrm>
            <a:off x="-56515" y="397802"/>
            <a:ext cx="9257029" cy="1193415"/>
            <a:chOff x="739" y="313"/>
            <a:chExt cx="9974" cy="1261"/>
          </a:xfrm>
        </p:grpSpPr>
        <p:pic>
          <p:nvPicPr>
            <p:cNvPr id="6" name="docshape5">
              <a:extLst>
                <a:ext uri="{FF2B5EF4-FFF2-40B4-BE49-F238E27FC236}">
                  <a16:creationId xmlns:a16="http://schemas.microsoft.com/office/drawing/2014/main" id="{F7E66460-5424-EE46-92FC-5035BD52D7B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" y="1021"/>
              <a:ext cx="164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docshape6">
              <a:extLst>
                <a:ext uri="{FF2B5EF4-FFF2-40B4-BE49-F238E27FC236}">
                  <a16:creationId xmlns:a16="http://schemas.microsoft.com/office/drawing/2014/main" id="{21CA6E0B-62DD-A747-89EB-90E0FD6F6D60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313"/>
              <a:ext cx="990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7">
              <a:extLst>
                <a:ext uri="{FF2B5EF4-FFF2-40B4-BE49-F238E27FC236}">
                  <a16:creationId xmlns:a16="http://schemas.microsoft.com/office/drawing/2014/main" id="{91108429-7543-B046-A0A0-BF377EB25CD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732"/>
              <a:ext cx="16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2993326"/>
      </p:ext>
    </p:extLst>
  </p:cSld>
  <p:clrMapOvr>
    <a:masterClrMapping/>
  </p:clrMapOvr>
  <p:transition advClick="0" advTm="1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186028" cy="79561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853535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91725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025</a:t>
            </a:r>
            <a:r>
              <a:rPr lang="mr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F125B1CC-17B5-1C4B-96C0-D1FBF626A056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36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26453"/>
      </p:ext>
    </p:extLst>
  </p:cSld>
  <p:clrMapOvr>
    <a:masterClrMapping/>
  </p:clrMapOvr>
  <p:transition advClick="0" advTm="1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7"/>
            <a:ext cx="8272212" cy="795614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296911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435769" y="1694985"/>
            <a:ext cx="8272212" cy="791737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2025</a:t>
            </a:r>
            <a:r>
              <a:rPr lang="mr-IN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2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docshape6">
            <a:extLst>
              <a:ext uri="{FF2B5EF4-FFF2-40B4-BE49-F238E27FC236}">
                <a16:creationId xmlns:a16="http://schemas.microsoft.com/office/drawing/2014/main" id="{CBD6B654-7692-DA4D-AD4B-80C59C19C2E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66"/>
            <a:ext cx="9144000" cy="11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001503"/>
      </p:ext>
    </p:extLst>
  </p:cSld>
  <p:clrMapOvr>
    <a:masterClrMapping/>
  </p:clrMapOvr>
  <p:transition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7"/>
            <a:ext cx="8272212" cy="792839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JOURNAL OF FORENSIC SCIENCES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20438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63302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2025</a:t>
            </a:r>
            <a:r>
              <a:rPr lang="mr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876C72CB-B8C5-3B41-A663-68611681953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63954"/>
      </p:ext>
    </p:extLst>
  </p:cSld>
  <p:clrMapOvr>
    <a:masterClrMapping/>
  </p:clrMapOvr>
  <p:transition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7"/>
            <a:ext cx="8272212" cy="792839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JOURNAL OF FORENSIC SCIENCES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370641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63302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2025</a:t>
            </a:r>
            <a:r>
              <a:rPr lang="mr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876C72CB-B8C5-3B41-A663-68611681953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78591"/>
      </p:ext>
    </p:extLst>
  </p:cSld>
  <p:clrMapOvr>
    <a:masterClrMapping/>
  </p:clrMapOvr>
  <p:transition advClick="0" advTm="1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9284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585553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979581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2025</a:t>
            </a:r>
            <a:r>
              <a:rPr lang="mr-IN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1D5AC027-1E2C-8746-906E-DE75B577CD2C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58"/>
            <a:ext cx="9144000" cy="11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98216"/>
      </p:ext>
    </p:extLst>
  </p:cSld>
  <p:clrMapOvr>
    <a:masterClrMapping/>
  </p:clrMapOvr>
  <p:transition advClick="0"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9284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82499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843793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2025</a:t>
            </a:r>
            <a:r>
              <a:rPr lang="mr-IN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2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72416658-31E2-DD40-941E-C81C1784CC7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2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91925"/>
      </p:ext>
    </p:extLst>
  </p:cSld>
  <p:clrMapOvr>
    <a:masterClrMapping/>
  </p:clrMapOvr>
  <p:transition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79284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202C11-D051-4AFE-B651-7CD31EB33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505804"/>
              </p:ext>
            </p:extLst>
          </p:nvPr>
        </p:nvGraphicFramePr>
        <p:xfrm>
          <a:off x="435770" y="2341563"/>
          <a:ext cx="8272463" cy="3814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03C34B-44D0-0A4B-9072-6DE4280D71C1}"/>
              </a:ext>
            </a:extLst>
          </p:cNvPr>
          <p:cNvSpPr txBox="1">
            <a:spLocks/>
          </p:cNvSpPr>
          <p:nvPr/>
        </p:nvSpPr>
        <p:spPr>
          <a:xfrm>
            <a:off x="502168" y="1494997"/>
            <a:ext cx="8272212" cy="843793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Have you heard THAT in 2025</a:t>
            </a:r>
            <a:r>
              <a:rPr lang="mr-IN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2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docshape6">
            <a:extLst>
              <a:ext uri="{FF2B5EF4-FFF2-40B4-BE49-F238E27FC236}">
                <a16:creationId xmlns:a16="http://schemas.microsoft.com/office/drawing/2014/main" id="{72416658-31E2-DD40-941E-C81C1784CC7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45"/>
            <a:ext cx="9144000" cy="112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43956"/>
      </p:ext>
    </p:extLst>
  </p:cSld>
  <p:clrMapOvr>
    <a:masterClrMapping/>
  </p:clrMapOvr>
  <p:transition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21844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97C15576-0090-CA4E-9B78-CA6DA9444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99" y="1747025"/>
            <a:ext cx="3703713" cy="478231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8DDC648A-8136-6341-885D-0B5C552EA1F7}"/>
              </a:ext>
            </a:extLst>
          </p:cNvPr>
          <p:cNvSpPr txBox="1">
            <a:spLocks/>
          </p:cNvSpPr>
          <p:nvPr/>
        </p:nvSpPr>
        <p:spPr>
          <a:xfrm>
            <a:off x="4572000" y="1747026"/>
            <a:ext cx="4391951" cy="4782311"/>
          </a:xfrm>
          <a:prstGeom prst="rect">
            <a:avLst/>
          </a:prstGeom>
        </p:spPr>
        <p:txBody>
          <a:bodyPr vert="horz" lIns="71323" tIns="35662" rIns="71323" bIns="35662" rtlCol="0" anchor="b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cap="none" dirty="0">
                <a:solidFill>
                  <a:schemeClr val="accent1">
                    <a:lumMod val="75000"/>
                  </a:schemeClr>
                </a:solidFill>
              </a:rPr>
              <a:t>JFS 2025 Noteworthy Articles</a:t>
            </a:r>
          </a:p>
          <a:p>
            <a:pPr algn="ctr"/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									       </a:t>
            </a:r>
          </a:p>
          <a:p>
            <a:pPr algn="ctr"/>
            <a:endParaRPr lang="en-US" sz="1800" b="1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This collection of articles will be available </a:t>
            </a:r>
          </a:p>
          <a:p>
            <a:pPr algn="ctr"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via free access for the months of </a:t>
            </a:r>
          </a:p>
          <a:p>
            <a:pPr algn="ctr"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February and March 2026. </a:t>
            </a:r>
          </a:p>
          <a:p>
            <a:pPr algn="ctr"/>
            <a:endParaRPr lang="en-US" sz="1800" b="1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800" b="1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Look for the display boards in the                   AAFS 2026 Registration Area and                  AAFS Pavilion to utilize the QR Code </a:t>
            </a:r>
          </a:p>
          <a:p>
            <a:pPr algn="ctr">
              <a:spcAft>
                <a:spcPts val="300"/>
              </a:spcAft>
            </a:pPr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and download the JFS articles. </a:t>
            </a:r>
          </a:p>
          <a:p>
            <a:r>
              <a:rPr lang="en-US" sz="1800" b="1" cap="none" dirty="0">
                <a:solidFill>
                  <a:schemeClr val="accent1">
                    <a:lumMod val="75000"/>
                  </a:schemeClr>
                </a:solidFill>
              </a:rPr>
              <a:t> 			             							                                                                  </a:t>
            </a:r>
            <a:endParaRPr lang="en-US" sz="1800" b="1" cap="non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docshapegroup4">
            <a:extLst>
              <a:ext uri="{FF2B5EF4-FFF2-40B4-BE49-F238E27FC236}">
                <a16:creationId xmlns:a16="http://schemas.microsoft.com/office/drawing/2014/main" id="{93F0CB59-BAA9-B44B-86B7-D1C67BEA2A67}"/>
              </a:ext>
            </a:extLst>
          </p:cNvPr>
          <p:cNvGrpSpPr>
            <a:grpSpLocks/>
          </p:cNvGrpSpPr>
          <p:nvPr/>
        </p:nvGrpSpPr>
        <p:grpSpPr bwMode="auto">
          <a:xfrm>
            <a:off x="0" y="341736"/>
            <a:ext cx="9200514" cy="1207008"/>
            <a:chOff x="739" y="313"/>
            <a:chExt cx="9974" cy="1261"/>
          </a:xfrm>
        </p:grpSpPr>
        <p:pic>
          <p:nvPicPr>
            <p:cNvPr id="7" name="docshape5">
              <a:extLst>
                <a:ext uri="{FF2B5EF4-FFF2-40B4-BE49-F238E27FC236}">
                  <a16:creationId xmlns:a16="http://schemas.microsoft.com/office/drawing/2014/main" id="{73B115C4-570B-C442-BCFE-AEACD774992C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" y="1021"/>
              <a:ext cx="164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ocshape6">
              <a:extLst>
                <a:ext uri="{FF2B5EF4-FFF2-40B4-BE49-F238E27FC236}">
                  <a16:creationId xmlns:a16="http://schemas.microsoft.com/office/drawing/2014/main" id="{7438A6C5-B9EE-E641-BA13-B037BDF29FDB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313"/>
              <a:ext cx="990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docshape7">
              <a:extLst>
                <a:ext uri="{FF2B5EF4-FFF2-40B4-BE49-F238E27FC236}">
                  <a16:creationId xmlns:a16="http://schemas.microsoft.com/office/drawing/2014/main" id="{FAD3A730-FEF3-6D4C-BBA7-3725E9D46BF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" y="732"/>
              <a:ext cx="165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996020-CDB7-A597-14D5-10EAF729A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33" y="1705877"/>
            <a:ext cx="3848704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78545"/>
      </p:ext>
    </p:extLst>
  </p:cSld>
  <p:clrMapOvr>
    <a:masterClrMapping/>
  </p:clrMapOvr>
  <p:transition advClick="0" advTm="15000">
    <p:fade/>
  </p:transition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Dividend">
      <a:majorFont>
        <a:latin typeface="Bahnschrif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News Gothic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604</Words>
  <Application>Microsoft Macintosh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Calibri</vt:lpstr>
      <vt:lpstr>Gill Sans MT</vt:lpstr>
      <vt:lpstr>News Gothic MT</vt:lpstr>
      <vt:lpstr>Times New Roman</vt:lpstr>
      <vt:lpstr>Wingdings 2</vt:lpstr>
      <vt:lpstr>DividendVTI</vt:lpstr>
      <vt:lpstr>Journal  of  Forensic Sciences</vt:lpstr>
      <vt:lpstr> </vt:lpstr>
      <vt:lpstr> </vt:lpstr>
      <vt:lpstr>JOURNAL OF FORENSIC SCIENCES  </vt:lpstr>
      <vt:lpstr>JOURNAL OF FORENSIC SCIENCES  </vt:lpstr>
      <vt:lpstr> </vt:lpstr>
      <vt:lpstr> </vt:lpstr>
      <vt:lpstr>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Journal of Forensic Sciences today</dc:title>
  <dc:creator>Microsoft Office User</dc:creator>
  <cp:lastModifiedBy>Brenda Peat</cp:lastModifiedBy>
  <cp:revision>325</cp:revision>
  <cp:lastPrinted>2026-01-29T14:20:05Z</cp:lastPrinted>
  <dcterms:created xsi:type="dcterms:W3CDTF">2020-01-17T20:47:06Z</dcterms:created>
  <dcterms:modified xsi:type="dcterms:W3CDTF">2026-01-29T21:14:24Z</dcterms:modified>
</cp:coreProperties>
</file>